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7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0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4" r:id="rId5"/>
    <p:sldMasterId id="2147483744" r:id="rId6"/>
    <p:sldMasterId id="2147483752" r:id="rId7"/>
    <p:sldMasterId id="2147483797" r:id="rId8"/>
    <p:sldMasterId id="2147483863" r:id="rId9"/>
    <p:sldMasterId id="2147483872" r:id="rId10"/>
    <p:sldMasterId id="2147483880" r:id="rId11"/>
    <p:sldMasterId id="2147483888" r:id="rId12"/>
    <p:sldMasterId id="2147483894" r:id="rId13"/>
    <p:sldMasterId id="2147483902" r:id="rId14"/>
  </p:sldMasterIdLst>
  <p:notesMasterIdLst>
    <p:notesMasterId r:id="rId55"/>
  </p:notesMasterIdLst>
  <p:sldIdLst>
    <p:sldId id="291" r:id="rId15"/>
    <p:sldId id="396" r:id="rId16"/>
    <p:sldId id="406" r:id="rId17"/>
    <p:sldId id="407" r:id="rId18"/>
    <p:sldId id="409" r:id="rId19"/>
    <p:sldId id="408" r:id="rId20"/>
    <p:sldId id="378" r:id="rId21"/>
    <p:sldId id="422" r:id="rId22"/>
    <p:sldId id="423" r:id="rId23"/>
    <p:sldId id="424" r:id="rId24"/>
    <p:sldId id="372" r:id="rId25"/>
    <p:sldId id="373" r:id="rId26"/>
    <p:sldId id="381" r:id="rId27"/>
    <p:sldId id="412" r:id="rId28"/>
    <p:sldId id="413" r:id="rId29"/>
    <p:sldId id="382" r:id="rId30"/>
    <p:sldId id="415" r:id="rId31"/>
    <p:sldId id="385" r:id="rId32"/>
    <p:sldId id="416" r:id="rId33"/>
    <p:sldId id="399" r:id="rId34"/>
    <p:sldId id="404" r:id="rId35"/>
    <p:sldId id="387" r:id="rId36"/>
    <p:sldId id="401" r:id="rId37"/>
    <p:sldId id="388" r:id="rId38"/>
    <p:sldId id="389" r:id="rId39"/>
    <p:sldId id="419" r:id="rId40"/>
    <p:sldId id="420" r:id="rId41"/>
    <p:sldId id="414" r:id="rId42"/>
    <p:sldId id="425" r:id="rId43"/>
    <p:sldId id="426" r:id="rId44"/>
    <p:sldId id="392" r:id="rId45"/>
    <p:sldId id="411" r:id="rId46"/>
    <p:sldId id="402" r:id="rId47"/>
    <p:sldId id="403" r:id="rId48"/>
    <p:sldId id="405" r:id="rId49"/>
    <p:sldId id="421" r:id="rId50"/>
    <p:sldId id="393" r:id="rId51"/>
    <p:sldId id="417" r:id="rId52"/>
    <p:sldId id="394" r:id="rId53"/>
    <p:sldId id="259" r:id="rId5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4"/>
    <a:srgbClr val="009B82"/>
    <a:srgbClr val="D71419"/>
    <a:srgbClr val="0082C8"/>
    <a:srgbClr val="F9B104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45" autoAdjust="0"/>
    <p:restoredTop sz="97478" autoAdjust="0"/>
  </p:normalViewPr>
  <p:slideViewPr>
    <p:cSldViewPr snapToGrid="0" showGuides="1">
      <p:cViewPr varScale="1">
        <p:scale>
          <a:sx n="155" d="100"/>
          <a:sy n="155" d="100"/>
        </p:scale>
        <p:origin x="666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>
        <p:guide orient="horz" pos="2880"/>
        <p:guide pos="2160"/>
      </p:guideLst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7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ableStyles" Target="tableStyles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347D0-A048-415F-B819-480F6943B911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Edit Textmaster Format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9B008-D102-4AC3-8912-EE9794E190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53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9B008-D102-4AC3-8912-EE9794E190B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238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9B008-D102-4AC3-8912-EE9794E190B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11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8D31CF-169B-46B7-B926-7BA4996CF0B3}"/>
              </a:ext>
            </a:extLst>
          </p:cNvPr>
          <p:cNvSpPr/>
          <p:nvPr userDrawn="1"/>
        </p:nvSpPr>
        <p:spPr>
          <a:xfrm>
            <a:off x="0" y="0"/>
            <a:ext cx="658813" cy="620713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DBEDBA5-31B5-4EDC-A0A8-B3E4BFE0C6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48589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1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2-zeiliger </a:t>
            </a:r>
          </a:p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23C6942-93D4-49E0-8D61-E679F4588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270142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AF8AA62-207E-4D88-95E9-152ECD457E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4596811"/>
            <a:ext cx="8966200" cy="345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Name, Fachbereich | Datum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FBB119-8AA0-4176-880A-B76CE65F4E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99688" y="0"/>
            <a:ext cx="1992312" cy="642182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</p:spTree>
    <p:extLst>
      <p:ext uri="{BB962C8B-B14F-4D97-AF65-F5344CB8AC3E}">
        <p14:creationId xmlns:p14="http://schemas.microsoft.com/office/powerpoint/2010/main" val="1022519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5720" y="624679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C9C7C57-5B3C-404F-8E51-0ED56B9F1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514" y="2065100"/>
            <a:ext cx="5146674" cy="37403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3806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9FCC3B"/>
          </p15:clr>
        </p15:guide>
        <p15:guide id="2" pos="4021" userDrawn="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4681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384926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72E6CDB-960C-48AB-BC47-E4C37BEA7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6" y="2061130"/>
            <a:ext cx="5149848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481609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 userDrawn="1">
          <p15:clr>
            <a:srgbClr val="9FCC3B"/>
          </p15:clr>
        </p15:guide>
        <p15:guide id="2" pos="4021" userDrawn="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-1"/>
            <a:ext cx="5805487" cy="43656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8C752CA-A70B-4CE5-819A-24ACAC3EDC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83338" y="2060575"/>
            <a:ext cx="5149850" cy="37449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648D0A6-D2B1-4BFD-95B9-E011890D4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14" y="623887"/>
            <a:ext cx="5146674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6BD9DEB-8D06-4A31-8B04-0F6DB5EB7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4" y="4944168"/>
            <a:ext cx="5147469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3363923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782" y="2063163"/>
            <a:ext cx="323532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1"/>
            <a:ext cx="12192000" cy="14843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65283B-4995-43BA-B860-5087CD9C1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196" y="3502819"/>
            <a:ext cx="3241676" cy="230505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267EC94-0F31-4ED9-B197-4B285A7E4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959" y="2062956"/>
            <a:ext cx="3241675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072B6E0-3D12-4A60-A438-0459DAC58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105" y="2060575"/>
            <a:ext cx="3241674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5903353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CCB6A48-A94F-44E3-8EBF-1A74287B4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3"/>
            <a:ext cx="10874375" cy="6969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22F3A50-4A5D-4397-AAA6-854AA1ED1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0164" y="2062726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D93A3AF-BED7-4AB6-B8CC-22FC5DC4C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4" y="1486694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127B85B-247B-4450-A14A-74FC11BB0A7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5720" y="1486694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732AFA0C-8598-4400-97B2-95F3C277BB8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1988" y="1485106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24436A5-2031-4CA3-AE88-97A8987B5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2975" y="2061136"/>
            <a:ext cx="3557713" cy="82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88C61B81-8632-4FA3-BBB2-983CEB61E6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2975" y="1485105"/>
            <a:ext cx="3557713" cy="51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AF41AA8-7524-4B6F-BCBF-6D7452C167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0164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6B44985F-FD2C-441C-85AD-411A7704A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0164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E53B201-A02E-40B5-B921-B3A6A510B2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4690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B685E78-334E-4E1C-BDD3-46BB1A42F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94690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437B9020-6A7B-4CBE-9B97-1D192E75B383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61988" y="3502024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C22370A9-C926-45DB-A6F3-38AC300FB6E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385720" y="3503136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</p:spTree>
    <p:extLst>
      <p:ext uri="{BB962C8B-B14F-4D97-AF65-F5344CB8AC3E}">
        <p14:creationId xmlns:p14="http://schemas.microsoft.com/office/powerpoint/2010/main" val="724363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935" userDrawn="1">
          <p15:clr>
            <a:srgbClr val="9FCC3B"/>
          </p15:clr>
        </p15:guide>
        <p15:guide id="4" pos="1617" userDrawn="1">
          <p15:clr>
            <a:srgbClr val="9FCC3B"/>
          </p15:clr>
        </p15:guide>
        <p15:guide id="5" pos="1255" userDrawn="1">
          <p15:clr>
            <a:srgbClr val="9FCC3B"/>
          </p15:clr>
        </p15:guide>
        <p15:guide id="6" orient="horz" pos="1820" userDrawn="1">
          <p15:clr>
            <a:srgbClr val="9FCC3B"/>
          </p15:clr>
        </p15:guide>
        <p15:guide id="7" orient="horz" pos="2205" userDrawn="1">
          <p15:clr>
            <a:srgbClr val="9FCC3B"/>
          </p15:clr>
        </p15:guide>
        <p15:guide id="8" orient="horz" pos="3113" userDrawn="1">
          <p15:clr>
            <a:srgbClr val="9FCC3B"/>
          </p15:clr>
        </p15:guide>
        <p15:guide id="9" pos="3659" userDrawn="1">
          <p15:clr>
            <a:srgbClr val="9FCC3B"/>
          </p15:clr>
        </p15:guide>
        <p15:guide id="10" pos="4021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670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A48DBD6-1469-4146-A905-9DCA4187A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3511892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247624A-3944-442F-833C-E278ADCF8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88B4E83-B3ED-45F6-973F-3CA9AED9C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E273FC6-B2A6-4C1C-A29B-901F9E15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394085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E70BD86-86A1-4C6D-96DF-809D50493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2"/>
            <a:ext cx="5149850" cy="859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BEB9350-4759-4F7E-8688-63CF07204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719" y="624682"/>
            <a:ext cx="5149850" cy="85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970966-2EFF-4F99-AE84-624F60141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B660797-1AA9-448B-9AA9-895A73042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277986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D8C7473-AB00-4929-94F7-70A5D2FD7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38C86E1-6EBC-4EB0-A8E8-93CAF2BD2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ED76798-C0F2-4347-8531-606E7ACEA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29103AB-FF9D-48C4-B031-DED754810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77420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A3C93A6-1BFD-481F-A0F7-07C1F9095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8099" y="3301918"/>
            <a:ext cx="5149850" cy="2565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B8497AE1-4740-48D0-BD71-D1886A830BD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5808663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872EE53-0AE1-4F45-B47E-D9A733ADE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8101" y="625253"/>
            <a:ext cx="5149850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</p:spTree>
    <p:extLst>
      <p:ext uri="{BB962C8B-B14F-4D97-AF65-F5344CB8AC3E}">
        <p14:creationId xmlns:p14="http://schemas.microsoft.com/office/powerpoint/2010/main" val="13274510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59" userDrawn="1">
          <p15:clr>
            <a:srgbClr val="9FCC3B"/>
          </p15:clr>
        </p15:guide>
        <p15:guide id="21" pos="7265" userDrawn="1">
          <p15:clr>
            <a:srgbClr val="9FCC3B"/>
          </p15:clr>
        </p15:guide>
        <p15:guide id="34" pos="4021" userDrawn="1">
          <p15:clr>
            <a:srgbClr val="9FCC3B"/>
          </p15:clr>
        </p15:guide>
        <p15:guide id="35" orient="horz" pos="391" userDrawn="1">
          <p15:clr>
            <a:srgbClr val="9FCC3B"/>
          </p15:clr>
        </p15:guide>
        <p15:guide id="36" orient="horz" pos="3657" userDrawn="1">
          <p15:clr>
            <a:srgbClr val="9FCC3B"/>
          </p15:clr>
        </p15:guide>
        <p15:guide id="37" orient="horz" pos="2076" userDrawn="1">
          <p15:clr>
            <a:srgbClr val="9FCC3B"/>
          </p15:clr>
        </p15:guide>
        <p15:guide id="38" orient="horz" pos="1820" userDrawn="1">
          <p15:clr>
            <a:srgbClr val="9FCC3B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9402333-1E97-4388-B7B7-6AE23DB14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0"/>
            <a:ext cx="3239293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CD47951-53B5-4877-A231-AFA0AAA04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544" y="624679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79365E9-5295-4193-B104-1FBDAAEC10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893" y="624682"/>
            <a:ext cx="323929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C86E5C-4506-49B6-A205-8411E2EE3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8D7926D-754B-448A-A575-EFCE9DEFA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3073096-876D-4BC7-A4F0-5C2DF26569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6379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E0E5026F-D577-4EB2-ABD7-60C033B20D65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61988" y="2063751"/>
            <a:ext cx="8963025" cy="37417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1DDC453-3A4C-463D-AC16-5A3452191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812965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706FAAC1-3799-4514-8334-7632688F45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3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0B80D08-2E0A-4C8F-84F3-F9127B891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1195" y="2061131"/>
            <a:ext cx="5149850" cy="38038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25151B0-787F-41D3-99CD-F0152A3FED28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BA3C08A-E602-49B2-AB5D-18490E8A6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7BE033-F56A-4F38-88CF-DF5CC8FA748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</a:t>
            </a:r>
            <a:r>
              <a:rPr lang="de-DE" sz="1000" b="1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of</a:t>
            </a: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introduce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ourselves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493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7A8CBA1-F527-429D-B4F1-24A467126F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4410546-FF82-4D85-8059-B9D34D15FD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838" y="2114175"/>
            <a:ext cx="3240000" cy="162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C20E42F-FF6F-4B9B-BCD9-E5C6F7056BCC}"/>
              </a:ext>
            </a:extLst>
          </p:cNvPr>
          <p:cNvSpPr txBox="1"/>
          <p:nvPr userDrawn="1"/>
        </p:nvSpPr>
        <p:spPr>
          <a:xfrm>
            <a:off x="0" y="4102453"/>
            <a:ext cx="12192000" cy="342723"/>
          </a:xfrm>
          <a:prstGeom prst="rect">
            <a:avLst/>
          </a:prstGeom>
          <a:noFill/>
        </p:spPr>
        <p:txBody>
          <a:bodyPr wrap="square" lIns="0" tIns="0" rIns="0" bIns="0" rtlCol="0" anchor="b" anchorCtr="1">
            <a:spAutoFit/>
          </a:bodyPr>
          <a:lstStyle/>
          <a:p>
            <a:pPr algn="ctr">
              <a:lnSpc>
                <a:spcPts val="2880"/>
              </a:lnSpc>
            </a:pPr>
            <a:r>
              <a:rPr lang="de-DE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www.hs-merseburg.de</a:t>
            </a:r>
          </a:p>
        </p:txBody>
      </p:sp>
    </p:spTree>
    <p:extLst>
      <p:ext uri="{BB962C8B-B14F-4D97-AF65-F5344CB8AC3E}">
        <p14:creationId xmlns:p14="http://schemas.microsoft.com/office/powerpoint/2010/main" val="606008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0"/>
            <a:ext cx="3900487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ADB85C6-9F3A-43B7-AF0C-D9F64CA42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CC72E4D-A033-403C-B21D-46B2B2558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1498558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7A7E38D-31FF-408D-AAF5-2640737C1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A4F3486-C56B-4E33-BA69-D64C5A447DD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623095"/>
            <a:ext cx="3241675" cy="226615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31F50820-4008-4C46-9383-148D2BFB26E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3500439"/>
            <a:ext cx="3239293" cy="23050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44B1472-14FA-40B0-921A-176666226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95397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orient="horz" pos="1820">
          <p15:clr>
            <a:srgbClr val="9FCC3B"/>
          </p15:clr>
        </p15:guide>
        <p15:guide id="5" orient="horz" pos="2205">
          <p15:clr>
            <a:srgbClr val="9FCC3B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508839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5720" y="624679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C9C7C57-5B3C-404F-8E51-0ED56B9F1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514" y="2065100"/>
            <a:ext cx="5146674" cy="37403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86020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9FCC3B"/>
          </p15:clr>
        </p15:guide>
        <p15:guide id="2" pos="402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4681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384926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72E6CDB-960C-48AB-BC47-E4C37BEA7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6" y="2061130"/>
            <a:ext cx="5149848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629057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9FCC3B"/>
          </p15:clr>
        </p15:guide>
        <p15:guide id="2" pos="402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-1"/>
            <a:ext cx="5805487" cy="43656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8C752CA-A70B-4CE5-819A-24ACAC3EDC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83338" y="2060575"/>
            <a:ext cx="5149850" cy="37449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648D0A6-D2B1-4BFD-95B9-E011890D4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14" y="623887"/>
            <a:ext cx="5146674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6BD9DEB-8D06-4A31-8B04-0F6DB5EB7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4" y="4944168"/>
            <a:ext cx="5147469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1611846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7BFF318-38F6-4E4D-9F4B-0A86FDCE7B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433" y="2894580"/>
            <a:ext cx="5149849" cy="3213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Bildplatzhalter 8">
            <a:extLst>
              <a:ext uri="{FF2B5EF4-FFF2-40B4-BE49-F238E27FC236}">
                <a16:creationId xmlns:a16="http://schemas.microsoft.com/office/drawing/2014/main" id="{CA704319-0422-4938-A437-EAD8A006469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0"/>
            <a:ext cx="3900487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B22818F-B4C4-4838-862B-C9B64FDE0F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625253"/>
            <a:ext cx="7058025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</p:spTree>
    <p:extLst>
      <p:ext uri="{BB962C8B-B14F-4D97-AF65-F5344CB8AC3E}">
        <p14:creationId xmlns:p14="http://schemas.microsoft.com/office/powerpoint/2010/main" val="2641934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 userDrawn="1">
          <p15:clr>
            <a:srgbClr val="9FCC3B"/>
          </p15:clr>
        </p15:guide>
        <p15:guide id="2" pos="3659" userDrawn="1">
          <p15:clr>
            <a:srgbClr val="9FCC3B"/>
          </p15:clr>
        </p15:guide>
        <p15:guide id="3" orient="horz" pos="1820" userDrawn="1">
          <p15:clr>
            <a:srgbClr val="9FCC3B"/>
          </p15:clr>
        </p15:guide>
        <p15:guide id="4" pos="4861" userDrawn="1">
          <p15:clr>
            <a:srgbClr val="9FCC3B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782" y="2063163"/>
            <a:ext cx="323532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1"/>
            <a:ext cx="12192000" cy="14843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65283B-4995-43BA-B860-5087CD9C1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196" y="3502819"/>
            <a:ext cx="3241676" cy="230505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267EC94-0F31-4ED9-B197-4B285A7E4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959" y="2062956"/>
            <a:ext cx="3241675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072B6E0-3D12-4A60-A438-0459DAC58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105" y="2060575"/>
            <a:ext cx="3241674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804380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CCB6A48-A94F-44E3-8EBF-1A74287B4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3"/>
            <a:ext cx="10874375" cy="6969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22F3A50-4A5D-4397-AAA6-854AA1ED1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0164" y="2062726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D93A3AF-BED7-4AB6-B8CC-22FC5DC4C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4" y="1486694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127B85B-247B-4450-A14A-74FC11BB0A7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5720" y="1486694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732AFA0C-8598-4400-97B2-95F3C277BB8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1988" y="1485106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24436A5-2031-4CA3-AE88-97A8987B5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2975" y="2061136"/>
            <a:ext cx="3557713" cy="82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88C61B81-8632-4FA3-BBB2-983CEB61E6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2975" y="1485105"/>
            <a:ext cx="3557713" cy="51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AF41AA8-7524-4B6F-BCBF-6D7452C167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0164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6B44985F-FD2C-441C-85AD-411A7704A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0164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E53B201-A02E-40B5-B921-B3A6A510B2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4690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B685E78-334E-4E1C-BDD3-46BB1A42F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94690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437B9020-6A7B-4CBE-9B97-1D192E75B383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61988" y="3502024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C22370A9-C926-45DB-A6F3-38AC300FB6E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385720" y="3503136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61901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935">
          <p15:clr>
            <a:srgbClr val="9FCC3B"/>
          </p15:clr>
        </p15:guide>
        <p15:guide id="4" pos="1617">
          <p15:clr>
            <a:srgbClr val="9FCC3B"/>
          </p15:clr>
        </p15:guide>
        <p15:guide id="5" pos="1255">
          <p15:clr>
            <a:srgbClr val="9FCC3B"/>
          </p15:clr>
        </p15:guide>
        <p15:guide id="6" orient="horz" pos="1820">
          <p15:clr>
            <a:srgbClr val="9FCC3B"/>
          </p15:clr>
        </p15:guide>
        <p15:guide id="7" orient="horz" pos="2205">
          <p15:clr>
            <a:srgbClr val="9FCC3B"/>
          </p15:clr>
        </p15:guide>
        <p15:guide id="8" orient="horz" pos="3113">
          <p15:clr>
            <a:srgbClr val="9FCC3B"/>
          </p15:clr>
        </p15:guide>
        <p15:guide id="9" pos="3659">
          <p15:clr>
            <a:srgbClr val="9FCC3B"/>
          </p15:clr>
        </p15:guide>
        <p15:guide id="10" pos="4021">
          <p15:clr>
            <a:srgbClr val="9FCC3B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192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A48DBD6-1469-4146-A905-9DCA4187A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1997547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247624A-3944-442F-833C-E278ADCF8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88B4E83-B3ED-45F6-973F-3CA9AED9C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E273FC6-B2A6-4C1C-A29B-901F9E15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3301280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E70BD86-86A1-4C6D-96DF-809D50493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2"/>
            <a:ext cx="5149850" cy="859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BEB9350-4759-4F7E-8688-63CF07204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719" y="624682"/>
            <a:ext cx="5149850" cy="85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970966-2EFF-4F99-AE84-624F60141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B660797-1AA9-448B-9AA9-895A73042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923261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D8C7473-AB00-4929-94F7-70A5D2FD7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38C86E1-6EBC-4EB0-A8E8-93CAF2BD2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ED76798-C0F2-4347-8531-606E7ACEA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29103AB-FF9D-48C4-B031-DED754810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447289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9402333-1E97-4388-B7B7-6AE23DB14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0"/>
            <a:ext cx="3239293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CD47951-53B5-4877-A231-AFA0AAA04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544" y="624679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79365E9-5295-4193-B104-1FBDAAEC10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893" y="624682"/>
            <a:ext cx="323929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C86E5C-4506-49B6-A205-8411E2EE3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8D7926D-754B-448A-A575-EFCE9DEFA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3073096-876D-4BC7-A4F0-5C2DF26569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988328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E0E5026F-D577-4EB2-ABD7-60C033B20D65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61988" y="2063751"/>
            <a:ext cx="8963025" cy="37417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1DDC453-3A4C-463D-AC16-5A3452191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2599730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12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05B4367-ACD9-4D61-9800-7298F65072C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28892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465F4B3-0F50-4754-990A-6B5115DA2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500438"/>
            <a:ext cx="10874375" cy="2305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 </a:t>
            </a:r>
          </a:p>
        </p:txBody>
      </p:sp>
    </p:spTree>
    <p:extLst>
      <p:ext uri="{BB962C8B-B14F-4D97-AF65-F5344CB8AC3E}">
        <p14:creationId xmlns:p14="http://schemas.microsoft.com/office/powerpoint/2010/main" val="3485167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0" userDrawn="1">
          <p15:clr>
            <a:srgbClr val="9FCC3B"/>
          </p15:clr>
        </p15:guide>
        <p15:guide id="2" orient="horz" pos="2205" userDrawn="1">
          <p15:clr>
            <a:srgbClr val="9FCC3B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A48DBD6-1469-4146-A905-9DCA4187A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30407630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247624A-3944-442F-833C-E278ADCF8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88B4E83-B3ED-45F6-973F-3CA9AED9C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E273FC6-B2A6-4C1C-A29B-901F9E15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859987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E70BD86-86A1-4C6D-96DF-809D50493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2"/>
            <a:ext cx="5149850" cy="859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BEB9350-4759-4F7E-8688-63CF07204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719" y="624682"/>
            <a:ext cx="5149850" cy="85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970966-2EFF-4F99-AE84-624F60141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B660797-1AA9-448B-9AA9-895A73042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917963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D8C7473-AB00-4929-94F7-70A5D2FD7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38C86E1-6EBC-4EB0-A8E8-93CAF2BD2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ED76798-C0F2-4347-8531-606E7ACEA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29103AB-FF9D-48C4-B031-DED754810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4110491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9402333-1E97-4388-B7B7-6AE23DB14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0"/>
            <a:ext cx="3239293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CD47951-53B5-4877-A231-AFA0AAA04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544" y="624679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79365E9-5295-4193-B104-1FBDAAEC10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893" y="624682"/>
            <a:ext cx="323929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C86E5C-4506-49B6-A205-8411E2EE3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8D7926D-754B-448A-A575-EFCE9DEFA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3073096-876D-4BC7-A4F0-5C2DF26569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244212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E0E5026F-D577-4EB2-ABD7-60C033B20D65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61988" y="2063751"/>
            <a:ext cx="8963025" cy="37417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1DDC453-3A4C-463D-AC16-5A3452191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4404165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48D31CF-169B-46B7-B926-7BA4996CF0B3}"/>
              </a:ext>
            </a:extLst>
          </p:cNvPr>
          <p:cNvSpPr/>
          <p:nvPr userDrawn="1"/>
        </p:nvSpPr>
        <p:spPr>
          <a:xfrm>
            <a:off x="0" y="0"/>
            <a:ext cx="658813" cy="620713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DDBEDBA5-31B5-4EDC-A0A8-B3E4BFE0C6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813" y="148589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1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2-zeiliger </a:t>
            </a:r>
          </a:p>
          <a:p>
            <a:pPr lvl="0"/>
            <a:r>
              <a:rPr lang="de-DE" dirty="0"/>
              <a:t>Titel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823C6942-93D4-49E0-8D61-E679F45883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3" y="2701426"/>
            <a:ext cx="8966200" cy="11567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buNone/>
              <a:defRPr sz="36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4AF8AA62-207E-4D88-95E9-152ECD457E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8813" y="4596811"/>
            <a:ext cx="8966200" cy="3450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Name, Fachbereich | Datum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EFBB119-8AA0-4176-880A-B76CE65F4EC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99688" y="0"/>
            <a:ext cx="1992312" cy="6421821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</p:spTree>
    <p:extLst>
      <p:ext uri="{BB962C8B-B14F-4D97-AF65-F5344CB8AC3E}">
        <p14:creationId xmlns:p14="http://schemas.microsoft.com/office/powerpoint/2010/main" val="3542937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8A3C93A6-1BFD-481F-A0F7-07C1F90958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8099" y="3301918"/>
            <a:ext cx="5149850" cy="2565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6" name="Bildplatzhalter 7">
            <a:extLst>
              <a:ext uri="{FF2B5EF4-FFF2-40B4-BE49-F238E27FC236}">
                <a16:creationId xmlns:a16="http://schemas.microsoft.com/office/drawing/2014/main" id="{B8497AE1-4740-48D0-BD71-D1886A830BDC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0" y="0"/>
            <a:ext cx="5808663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872EE53-0AE1-4F45-B47E-D9A733ADE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8101" y="625253"/>
            <a:ext cx="5149850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0C1CC6D-82BA-4E85-8CC3-168956200D84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Hochschule Merseburg 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Wir stellen uns vor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161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pos="3659">
          <p15:clr>
            <a:srgbClr val="9FCC3B"/>
          </p15:clr>
        </p15:guide>
        <p15:guide id="21" pos="7265">
          <p15:clr>
            <a:srgbClr val="9FCC3B"/>
          </p15:clr>
        </p15:guide>
        <p15:guide id="34" pos="4021">
          <p15:clr>
            <a:srgbClr val="9FCC3B"/>
          </p15:clr>
        </p15:guide>
        <p15:guide id="35" orient="horz" pos="391">
          <p15:clr>
            <a:srgbClr val="9FCC3B"/>
          </p15:clr>
        </p15:guide>
        <p15:guide id="36" orient="horz" pos="3657">
          <p15:clr>
            <a:srgbClr val="9FCC3B"/>
          </p15:clr>
        </p15:guide>
        <p15:guide id="37" orient="horz" pos="2076">
          <p15:clr>
            <a:srgbClr val="9FCC3B"/>
          </p15:clr>
        </p15:guide>
        <p15:guide id="38" orient="horz" pos="1820">
          <p15:clr>
            <a:srgbClr val="9FCC3B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B7BFF318-38F6-4E4D-9F4B-0A86FDCE7B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433" y="2894580"/>
            <a:ext cx="5149849" cy="32134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Bildplatzhalter 8">
            <a:extLst>
              <a:ext uri="{FF2B5EF4-FFF2-40B4-BE49-F238E27FC236}">
                <a16:creationId xmlns:a16="http://schemas.microsoft.com/office/drawing/2014/main" id="{CA704319-0422-4938-A437-EAD8A006469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0"/>
            <a:ext cx="3900487" cy="6426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B22818F-B4C4-4838-862B-C9B64FDE0FD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625253"/>
            <a:ext cx="7058025" cy="162798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</a:t>
            </a:r>
          </a:p>
        </p:txBody>
      </p:sp>
    </p:spTree>
    <p:extLst>
      <p:ext uri="{BB962C8B-B14F-4D97-AF65-F5344CB8AC3E}">
        <p14:creationId xmlns:p14="http://schemas.microsoft.com/office/powerpoint/2010/main" val="1107762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820">
          <p15:clr>
            <a:srgbClr val="9FCC3B"/>
          </p15:clr>
        </p15:guide>
        <p15:guide id="4" pos="4861">
          <p15:clr>
            <a:srgbClr val="9FCC3B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705B4367-ACD9-4D61-9800-7298F65072C2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12192000" cy="28892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2465F4B3-0F50-4754-990A-6B5115DA20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8813" y="3500438"/>
            <a:ext cx="10874375" cy="230505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36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  <a:p>
            <a:pPr lvl="0"/>
            <a:r>
              <a:rPr lang="de-DE" dirty="0"/>
              <a:t>eingeben </a:t>
            </a:r>
          </a:p>
        </p:txBody>
      </p:sp>
    </p:spTree>
    <p:extLst>
      <p:ext uri="{BB962C8B-B14F-4D97-AF65-F5344CB8AC3E}">
        <p14:creationId xmlns:p14="http://schemas.microsoft.com/office/powerpoint/2010/main" val="1051360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0">
          <p15:clr>
            <a:srgbClr val="9FCC3B"/>
          </p15:clr>
        </p15:guide>
        <p15:guide id="2" orient="horz" pos="2205">
          <p15:clr>
            <a:srgbClr val="9FCC3B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1017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311465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1612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4">
            <a:extLst>
              <a:ext uri="{FF2B5EF4-FFF2-40B4-BE49-F238E27FC236}">
                <a16:creationId xmlns:a16="http://schemas.microsoft.com/office/drawing/2014/main" id="{EA48DBD6-1469-4146-A905-9DCA4187AA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433202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>
            <a:extLst>
              <a:ext uri="{FF2B5EF4-FFF2-40B4-BE49-F238E27FC236}">
                <a16:creationId xmlns:a16="http://schemas.microsoft.com/office/drawing/2014/main" id="{3247624A-3944-442F-833C-E278ADCF8E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588B4E83-B3ED-45F6-973F-3CA9AED9C6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1E273FC6-B2A6-4C1C-A29B-901F9E15CB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442750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4">
            <a:extLst>
              <a:ext uri="{FF2B5EF4-FFF2-40B4-BE49-F238E27FC236}">
                <a16:creationId xmlns:a16="http://schemas.microsoft.com/office/drawing/2014/main" id="{1E70BD86-86A1-4C6D-96DF-809D50493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2"/>
            <a:ext cx="5149850" cy="8596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BEB9350-4759-4F7E-8688-63CF07204A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5719" y="624682"/>
            <a:ext cx="5149850" cy="8596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3D970966-2EFF-4F99-AE84-624F60141F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5" y="2061131"/>
            <a:ext cx="5145089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EB660797-1AA9-448B-9AA9-895A73042AA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5717" y="2061131"/>
            <a:ext cx="5145088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22177963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21">
          <p15:clr>
            <a:srgbClr val="9FCC3B"/>
          </p15:clr>
        </p15:guide>
        <p15:guide id="2" pos="3659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>
            <a:extLst>
              <a:ext uri="{FF2B5EF4-FFF2-40B4-BE49-F238E27FC236}">
                <a16:creationId xmlns:a16="http://schemas.microsoft.com/office/drawing/2014/main" id="{AD8C7473-AB00-4929-94F7-70A5D2FD7E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738C86E1-6EBC-4EB0-A8E8-93CAF2BD2E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7ED76798-C0F2-4347-8531-606E7ACEAB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229103AB-FF9D-48C4-B031-DED754810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001660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9402333-1E97-4388-B7B7-6AE23DB145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5" y="624680"/>
            <a:ext cx="3239293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FCD47951-53B5-4877-A231-AFA0AAA040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7544" y="624679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B79365E9-5295-4193-B104-1FBDAAEC102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3893" y="624682"/>
            <a:ext cx="323929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CC86E5C-4506-49B6-A205-8411E2EE3E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7545" y="2061131"/>
            <a:ext cx="323929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08D7926D-754B-448A-A575-EFCE9DEFA0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195" y="2061131"/>
            <a:ext cx="3239293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E3073096-876D-4BC7-A4F0-5C2DF26569F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3" y="2061132"/>
            <a:ext cx="3239296" cy="3744356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749514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9FCC3B"/>
          </p15:clr>
        </p15:guide>
        <p15:guide id="2" pos="2457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pos="4861">
          <p15:clr>
            <a:srgbClr val="9FCC3B"/>
          </p15:clr>
        </p15:guide>
        <p15:guide id="5" pos="5223">
          <p15:clr>
            <a:srgbClr val="9FCC3B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ellenplatzhalter 2">
            <a:extLst>
              <a:ext uri="{FF2B5EF4-FFF2-40B4-BE49-F238E27FC236}">
                <a16:creationId xmlns:a16="http://schemas.microsoft.com/office/drawing/2014/main" id="{E0E5026F-D577-4EB2-ABD7-60C033B20D65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661988" y="2063751"/>
            <a:ext cx="8963025" cy="374173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Tabelle einfügen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B1DDC453-3A4C-463D-AC16-5A34521915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535038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0"/>
            <a:ext cx="3900487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ADB85C6-9F3A-43B7-AF0C-D9F64CA42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CC72E4D-A033-403C-B21D-46B2B2558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86394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7A7E38D-31FF-408D-AAF5-2640737C1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A4F3486-C56B-4E33-BA69-D64C5A447DD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623095"/>
            <a:ext cx="3241675" cy="226615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31F50820-4008-4C46-9383-148D2BFB26E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3500439"/>
            <a:ext cx="3239293" cy="23050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44B1472-14FA-40B0-921A-176666226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3584024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orient="horz" pos="1820">
          <p15:clr>
            <a:srgbClr val="9FCC3B"/>
          </p15:clr>
        </p15:guide>
        <p15:guide id="5" orient="horz" pos="2205">
          <p15:clr>
            <a:srgbClr val="9FCC3B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27B362E-1728-4FDE-9D23-C821FE676826}"/>
              </a:ext>
            </a:extLst>
          </p:cNvPr>
          <p:cNvSpPr txBox="1"/>
          <p:nvPr userDrawn="1"/>
        </p:nvSpPr>
        <p:spPr>
          <a:xfrm>
            <a:off x="668337" y="631825"/>
            <a:ext cx="3816351" cy="552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>
              <a:lnSpc>
                <a:spcPct val="110000"/>
              </a:lnSpc>
            </a:pPr>
            <a:r>
              <a:rPr lang="de-DE" sz="3600" b="1" dirty="0">
                <a:solidFill>
                  <a:srgbClr val="003C6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Inhalt</a:t>
            </a:r>
            <a:endParaRPr lang="de-D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709DC232-3135-4F78-8448-64378F4B9406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4475163" y="620713"/>
            <a:ext cx="7058025" cy="519588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A384968-9B61-43EF-9227-DDAA8F5951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8337" y="1495189"/>
            <a:ext cx="3241676" cy="431030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 typeface="+mj-lt"/>
              <a:buAutoNum type="arabicPeriod"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Inhalt 1</a:t>
            </a:r>
          </a:p>
          <a:p>
            <a:pPr lvl="0"/>
            <a:r>
              <a:rPr lang="de-DE" dirty="0"/>
              <a:t>Inhalt 2</a:t>
            </a:r>
          </a:p>
          <a:p>
            <a:pPr lvl="0"/>
            <a:r>
              <a:rPr lang="de-DE" dirty="0"/>
              <a:t>Inhalt 3</a:t>
            </a:r>
          </a:p>
        </p:txBody>
      </p:sp>
    </p:spTree>
    <p:extLst>
      <p:ext uri="{BB962C8B-B14F-4D97-AF65-F5344CB8AC3E}">
        <p14:creationId xmlns:p14="http://schemas.microsoft.com/office/powerpoint/2010/main" val="53416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421326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85720" y="624679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2C9C7C57-5B3C-404F-8E51-0ED56B9F1D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6514" y="2065100"/>
            <a:ext cx="5146674" cy="37403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702194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9FCC3B"/>
          </p15:clr>
        </p15:guide>
        <p15:guide id="2" pos="402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4681"/>
            <a:ext cx="5149850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384926" y="0"/>
            <a:ext cx="5808663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972E6CDB-960C-48AB-BC47-E4C37BEA7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6" y="2061130"/>
            <a:ext cx="5149848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36564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9FCC3B"/>
          </p15:clr>
        </p15:guide>
        <p15:guide id="2" pos="4021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-1"/>
            <a:ext cx="5805487" cy="43656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8C752CA-A70B-4CE5-819A-24ACAC3EDC9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383338" y="2060575"/>
            <a:ext cx="5149850" cy="374491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8648D0A6-D2B1-4BFD-95B9-E011890D4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6514" y="623887"/>
            <a:ext cx="5146674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96BD9DEB-8D06-4A31-8B04-0F6DB5EB79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194" y="4944168"/>
            <a:ext cx="5147469" cy="9302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Text eingeben</a:t>
            </a:r>
          </a:p>
        </p:txBody>
      </p:sp>
    </p:spTree>
    <p:extLst>
      <p:ext uri="{BB962C8B-B14F-4D97-AF65-F5344CB8AC3E}">
        <p14:creationId xmlns:p14="http://schemas.microsoft.com/office/powerpoint/2010/main" val="909671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782" y="2063163"/>
            <a:ext cx="3235325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1864FC0-F3D9-45EB-A896-2074721ACFAA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1"/>
            <a:ext cx="12192000" cy="14843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2D65283B-4995-43BA-B860-5087CD9C151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196" y="3502819"/>
            <a:ext cx="3241676" cy="2305050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3267EC94-0F31-4ED9-B197-4B285A7E4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75959" y="2062956"/>
            <a:ext cx="3241675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B072B6E0-3D12-4A60-A438-0459DAC585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93105" y="2060575"/>
            <a:ext cx="3241674" cy="3744913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3121603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en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CCB6A48-A94F-44E3-8EBF-1A74287B4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194" y="624683"/>
            <a:ext cx="10874375" cy="6969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22F3A50-4A5D-4397-AAA6-854AA1ED1A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0164" y="2062726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7D93A3AF-BED7-4AB6-B8CC-22FC5DC4C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0164" y="1486694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A127B85B-247B-4450-A14A-74FC11BB0A73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385720" y="1486694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732AFA0C-8598-4400-97B2-95F3C277BB8A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61988" y="1485106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924436A5-2031-4CA3-AE88-97A8987B54E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292975" y="2061136"/>
            <a:ext cx="3557713" cy="8281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88C61B81-8632-4FA3-BBB2-983CEB61E6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92975" y="1485105"/>
            <a:ext cx="3557713" cy="5165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4AF41AA8-7524-4B6F-BCBF-6D7452C167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570164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6B44985F-FD2C-441C-85AD-411A7704AB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70164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28" name="Textplatzhalter 4">
            <a:extLst>
              <a:ext uri="{FF2B5EF4-FFF2-40B4-BE49-F238E27FC236}">
                <a16:creationId xmlns:a16="http://schemas.microsoft.com/office/drawing/2014/main" id="{2E53B201-A02E-40B5-B921-B3A6A510B22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94690" y="4078851"/>
            <a:ext cx="3525836" cy="82652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Position eingeben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4B685E78-334E-4E1C-BDD3-46BB1A42F6A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94690" y="3502819"/>
            <a:ext cx="3525836" cy="529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None/>
              <a:defRPr sz="2000" b="1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Titel + Name eingeben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437B9020-6A7B-4CBE-9B97-1D192E75B383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61988" y="3502024"/>
            <a:ext cx="1330325" cy="14041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de-DE" dirty="0"/>
              <a:t>Personalbild einfügen</a:t>
            </a:r>
          </a:p>
        </p:txBody>
      </p:sp>
      <p:sp>
        <p:nvSpPr>
          <p:cNvPr id="31" name="Bildplatzhalter 3">
            <a:extLst>
              <a:ext uri="{FF2B5EF4-FFF2-40B4-BE49-F238E27FC236}">
                <a16:creationId xmlns:a16="http://schemas.microsoft.com/office/drawing/2014/main" id="{C22370A9-C926-45DB-A6F3-38AC300FB6E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385720" y="3503136"/>
            <a:ext cx="1331118" cy="14025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e-DE" sz="2400"/>
            </a:lvl1pPr>
          </a:lstStyle>
          <a:p>
            <a:r>
              <a:rPr lang="de-DE" dirty="0"/>
              <a:t>Personalbild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392529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935">
          <p15:clr>
            <a:srgbClr val="9FCC3B"/>
          </p15:clr>
        </p15:guide>
        <p15:guide id="4" pos="1617">
          <p15:clr>
            <a:srgbClr val="9FCC3B"/>
          </p15:clr>
        </p15:guide>
        <p15:guide id="5" pos="1255">
          <p15:clr>
            <a:srgbClr val="9FCC3B"/>
          </p15:clr>
        </p15:guide>
        <p15:guide id="6" orient="horz" pos="1820">
          <p15:clr>
            <a:srgbClr val="9FCC3B"/>
          </p15:clr>
        </p15:guide>
        <p15:guide id="7" orient="horz" pos="2205">
          <p15:clr>
            <a:srgbClr val="9FCC3B"/>
          </p15:clr>
        </p15:guide>
        <p15:guide id="8" orient="horz" pos="3113">
          <p15:clr>
            <a:srgbClr val="9FCC3B"/>
          </p15:clr>
        </p15:guide>
        <p15:guide id="9" pos="3659">
          <p15:clr>
            <a:srgbClr val="9FCC3B"/>
          </p15:clr>
        </p15:guide>
        <p15:guide id="10" pos="402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0"/>
            <a:ext cx="3900487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ADB85C6-9F3A-43B7-AF0C-D9F64CA423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CC72E4D-A033-403C-B21D-46B2B25589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422049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 userDrawn="1">
          <p15:clr>
            <a:srgbClr val="9FCC3B"/>
          </p15:clr>
        </p15:guide>
        <p15:guide id="2" pos="5223" userDrawn="1">
          <p15:clr>
            <a:srgbClr val="9FCC3B"/>
          </p15:clr>
        </p15:guide>
        <p15:guide id="3" orient="horz" pos="1298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7A7E38D-31FF-408D-AAF5-2640737C17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1194" y="2061129"/>
            <a:ext cx="7058025" cy="3744359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2A4F3486-C56B-4E33-BA69-D64C5A447DD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91513" y="623095"/>
            <a:ext cx="3241675" cy="226615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7" name="Bildplatzhalter 5">
            <a:extLst>
              <a:ext uri="{FF2B5EF4-FFF2-40B4-BE49-F238E27FC236}">
                <a16:creationId xmlns:a16="http://schemas.microsoft.com/office/drawing/2014/main" id="{31F50820-4008-4C46-9383-148D2BFB26E0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291513" y="3500439"/>
            <a:ext cx="3239293" cy="230505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C44B1472-14FA-40B0-921A-1766662264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625476"/>
            <a:ext cx="7058025" cy="858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</p:spTree>
    <p:extLst>
      <p:ext uri="{BB962C8B-B14F-4D97-AF65-F5344CB8AC3E}">
        <p14:creationId xmlns:p14="http://schemas.microsoft.com/office/powerpoint/2010/main" val="2312979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23">
          <p15:clr>
            <a:srgbClr val="9FCC3B"/>
          </p15:clr>
        </p15:guide>
        <p15:guide id="2" pos="4861">
          <p15:clr>
            <a:srgbClr val="9FCC3B"/>
          </p15:clr>
        </p15:guide>
        <p15:guide id="3" orient="horz" pos="1298">
          <p15:clr>
            <a:srgbClr val="9FCC3B"/>
          </p15:clr>
        </p15:guide>
        <p15:guide id="4" orient="horz" pos="1820" userDrawn="1">
          <p15:clr>
            <a:srgbClr val="9FCC3B"/>
          </p15:clr>
        </p15:guide>
        <p15:guide id="5" orient="horz" pos="2205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4">
            <a:extLst>
              <a:ext uri="{FF2B5EF4-FFF2-40B4-BE49-F238E27FC236}">
                <a16:creationId xmlns:a16="http://schemas.microsoft.com/office/drawing/2014/main" id="{B372C367-36FC-463D-BE6A-E9DA0F230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293895" y="624683"/>
            <a:ext cx="3239294" cy="890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840"/>
              </a:lnSpc>
              <a:spcBef>
                <a:spcPts val="0"/>
              </a:spcBef>
              <a:buNone/>
              <a:defRPr sz="2800" b="1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Überschrift eingeben</a:t>
            </a: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44624891-4DA2-4FF9-AC3A-FD4B50A08A7D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7716838" cy="64230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Bild wählen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5D52444C-766F-4056-96B6-3B5EC80CB8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93892" y="2061131"/>
            <a:ext cx="3241675" cy="3803888"/>
          </a:xfrm>
          <a:prstGeom prst="rect">
            <a:avLst/>
          </a:prstGeom>
        </p:spPr>
        <p:txBody>
          <a:bodyPr lIns="0" tIns="0" rIns="0" bIns="0"/>
          <a:lstStyle>
            <a:lvl1pPr marL="406800" indent="-406800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de-DE" dirty="0"/>
              <a:t>Aufzählung 1</a:t>
            </a:r>
          </a:p>
          <a:p>
            <a:pPr lvl="0"/>
            <a:r>
              <a:rPr lang="de-DE" dirty="0"/>
              <a:t>Aufzählung 2</a:t>
            </a:r>
          </a:p>
          <a:p>
            <a:pPr lvl="0"/>
            <a:r>
              <a:rPr lang="de-DE" dirty="0"/>
              <a:t>Aufzählung 3</a:t>
            </a:r>
          </a:p>
        </p:txBody>
      </p:sp>
    </p:spTree>
    <p:extLst>
      <p:ext uri="{BB962C8B-B14F-4D97-AF65-F5344CB8AC3E}">
        <p14:creationId xmlns:p14="http://schemas.microsoft.com/office/powerpoint/2010/main" val="100604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61">
          <p15:clr>
            <a:srgbClr val="9FCC3B"/>
          </p15:clr>
        </p15:guide>
        <p15:guide id="2" pos="5223">
          <p15:clr>
            <a:srgbClr val="9FCC3B"/>
          </p15:clr>
        </p15:guide>
        <p15:guide id="3" orient="horz" pos="1298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B5E0D5-89F8-4816-BA39-F18B3572F8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27A5BFC-DE2A-4479-8F36-FA1FE21DC5F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8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38" r:id="rId2"/>
    <p:sldLayoutId id="2147483742" r:id="rId3"/>
    <p:sldLayoutId id="2147483743" r:id="rId4"/>
    <p:sldLayoutId id="21474838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9FCC3B"/>
          </p15:clr>
        </p15:guide>
        <p15:guide id="2" pos="1255" userDrawn="1">
          <p15:clr>
            <a:srgbClr val="F26B43"/>
          </p15:clr>
        </p15:guide>
        <p15:guide id="3" pos="1617" userDrawn="1">
          <p15:clr>
            <a:srgbClr val="F26B43"/>
          </p15:clr>
        </p15:guide>
        <p15:guide id="4" pos="2457" userDrawn="1">
          <p15:clr>
            <a:srgbClr val="F26B43"/>
          </p15:clr>
        </p15:guide>
        <p15:guide id="5" pos="2819" userDrawn="1">
          <p15:clr>
            <a:srgbClr val="F26B43"/>
          </p15:clr>
        </p15:guide>
        <p15:guide id="6" pos="3659" userDrawn="1">
          <p15:clr>
            <a:srgbClr val="F26B43"/>
          </p15:clr>
        </p15:guide>
        <p15:guide id="7" pos="4021" userDrawn="1">
          <p15:clr>
            <a:srgbClr val="F26B43"/>
          </p15:clr>
        </p15:guide>
        <p15:guide id="8" pos="4861" userDrawn="1">
          <p15:clr>
            <a:srgbClr val="F26B43"/>
          </p15:clr>
        </p15:guide>
        <p15:guide id="9" pos="5223" userDrawn="1">
          <p15:clr>
            <a:srgbClr val="F26B43"/>
          </p15:clr>
        </p15:guide>
        <p15:guide id="10" pos="6063" userDrawn="1">
          <p15:clr>
            <a:srgbClr val="F26B43"/>
          </p15:clr>
        </p15:guide>
        <p15:guide id="11" pos="6425" userDrawn="1">
          <p15:clr>
            <a:srgbClr val="F26B43"/>
          </p15:clr>
        </p15:guide>
        <p15:guide id="12" pos="7265" userDrawn="1">
          <p15:clr>
            <a:srgbClr val="9FCC3B"/>
          </p15:clr>
        </p15:guide>
        <p15:guide id="13" orient="horz" pos="935" userDrawn="1">
          <p15:clr>
            <a:srgbClr val="F26B43"/>
          </p15:clr>
        </p15:guide>
        <p15:guide id="14" orient="horz" pos="1298" userDrawn="1">
          <p15:clr>
            <a:srgbClr val="F26B43"/>
          </p15:clr>
        </p15:guide>
        <p15:guide id="15" orient="horz" pos="1820" userDrawn="1">
          <p15:clr>
            <a:srgbClr val="F26B43"/>
          </p15:clr>
        </p15:guide>
        <p15:guide id="16" orient="horz" pos="3657" userDrawn="1">
          <p15:clr>
            <a:srgbClr val="9FCC3B"/>
          </p15:clr>
        </p15:guide>
        <p15:guide id="17" orient="horz" pos="2750" userDrawn="1">
          <p15:clr>
            <a:srgbClr val="F26B43"/>
          </p15:clr>
        </p15:guide>
        <p15:guide id="19" orient="horz" pos="3113" userDrawn="1">
          <p15:clr>
            <a:srgbClr val="F26B43"/>
          </p15:clr>
        </p15:guide>
        <p15:guide id="20" orient="horz" pos="391" userDrawn="1">
          <p15:clr>
            <a:srgbClr val="9FCC3B"/>
          </p15:clr>
        </p15:guide>
        <p15:guide id="21" orient="horz" pos="220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94B63-3E6D-42FC-A452-CF9DB2D2CA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45FB295-FEF7-4B05-8567-513B40603D5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410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7DD28-60BD-4440-9B66-089B0779A4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703E01-FCD7-4FF6-A59E-C15A385EC6BC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Hochschule Merseburg 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Wir stellen uns vor | Seite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226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E19357-4D4B-4989-A6AF-056F477B76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5C61B25-6FDA-4097-92DD-787603139265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1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7DD28-60BD-4440-9B66-089B0779A4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1703E01-FCD7-4FF6-A59E-C15A385EC6BC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6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70" r:id="rId2"/>
    <p:sldLayoutId id="2147483773" r:id="rId3"/>
    <p:sldLayoutId id="2147483782" r:id="rId4"/>
    <p:sldLayoutId id="2147483791" r:id="rId5"/>
    <p:sldLayoutId id="2147483787" r:id="rId6"/>
    <p:sldLayoutId id="2147483786" r:id="rId7"/>
    <p:sldLayoutId id="214748376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94B63-3E6D-42FC-A452-CF9DB2D2CA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F05C158-7A94-4FC9-9038-9AEE48E7171F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29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859" r:id="rId3"/>
    <p:sldLayoutId id="2147483760" r:id="rId4"/>
    <p:sldLayoutId id="2147483761" r:id="rId5"/>
    <p:sldLayoutId id="2147483856" r:id="rId6"/>
    <p:sldLayoutId id="2147483861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83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A67DD28-60BD-4440-9B66-089B0779A44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67213AF-942B-415E-B632-3D9E0E7728AA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9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94B63-3E6D-42FC-A452-CF9DB2D2CA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25CAF51-C834-4F47-BAF5-7FA04814F784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49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894B63-3E6D-42FC-A452-CF9DB2D2CAB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F094649-6E7B-4B92-A989-0CBED95DDE0C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89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50DBCA2-5161-4FAC-8147-92291783ED0A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B5E0D5-89F8-4816-BA39-F18B3572F8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6" y="6522045"/>
            <a:ext cx="2196004" cy="2196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59DE785-B1B1-4063-B4CD-035AA0830393}"/>
              </a:ext>
            </a:extLst>
          </p:cNvPr>
          <p:cNvSpPr txBox="1"/>
          <p:nvPr userDrawn="1"/>
        </p:nvSpPr>
        <p:spPr>
          <a:xfrm>
            <a:off x="658813" y="6558855"/>
            <a:ext cx="763270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b="1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Merseburg University of Applied Sciences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us</a:t>
            </a:r>
            <a:r>
              <a:rPr lang="de-DE" sz="1000" b="0" i="0" u="none" strike="noStrike" kern="120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introduce ourselves | Page </a:t>
            </a:r>
            <a:fld id="{A7AD75F3-F555-4A7F-92A5-DC171BCA18DB}" type="slidenum">
              <a:rPr lang="de-DE" sz="1000" b="0" i="0" u="none" strike="noStrike" kern="1200" baseline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‹Nr.›</a:t>
            </a:fld>
            <a:endParaRPr lang="de-DE" sz="1000" b="0" i="0" u="none" strike="noStrike" kern="1200" baseline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35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>
          <p15:clr>
            <a:srgbClr val="9FCC3B"/>
          </p15:clr>
        </p15:guide>
        <p15:guide id="2" pos="1255">
          <p15:clr>
            <a:srgbClr val="F26B43"/>
          </p15:clr>
        </p15:guide>
        <p15:guide id="3" pos="1617">
          <p15:clr>
            <a:srgbClr val="F26B43"/>
          </p15:clr>
        </p15:guide>
        <p15:guide id="4" pos="2457">
          <p15:clr>
            <a:srgbClr val="F26B43"/>
          </p15:clr>
        </p15:guide>
        <p15:guide id="5" pos="2819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pos="4861">
          <p15:clr>
            <a:srgbClr val="F26B43"/>
          </p15:clr>
        </p15:guide>
        <p15:guide id="9" pos="5223">
          <p15:clr>
            <a:srgbClr val="F26B43"/>
          </p15:clr>
        </p15:guide>
        <p15:guide id="10" pos="6063">
          <p15:clr>
            <a:srgbClr val="F26B43"/>
          </p15:clr>
        </p15:guide>
        <p15:guide id="11" pos="6425">
          <p15:clr>
            <a:srgbClr val="F26B43"/>
          </p15:clr>
        </p15:guide>
        <p15:guide id="12" pos="7265">
          <p15:clr>
            <a:srgbClr val="9FCC3B"/>
          </p15:clr>
        </p15:guide>
        <p15:guide id="13" orient="horz" pos="935">
          <p15:clr>
            <a:srgbClr val="F26B43"/>
          </p15:clr>
        </p15:guide>
        <p15:guide id="14" orient="horz" pos="1298">
          <p15:clr>
            <a:srgbClr val="F26B43"/>
          </p15:clr>
        </p15:guide>
        <p15:guide id="15" orient="horz" pos="1820">
          <p15:clr>
            <a:srgbClr val="F26B43"/>
          </p15:clr>
        </p15:guide>
        <p15:guide id="16" orient="horz" pos="3657">
          <p15:clr>
            <a:srgbClr val="9FCC3B"/>
          </p15:clr>
        </p15:guide>
        <p15:guide id="17" orient="horz" pos="2750">
          <p15:clr>
            <a:srgbClr val="F26B43"/>
          </p15:clr>
        </p15:guide>
        <p15:guide id="19" orient="horz" pos="3113">
          <p15:clr>
            <a:srgbClr val="F26B43"/>
          </p15:clr>
        </p15:guide>
        <p15:guide id="20" orient="horz" pos="391">
          <p15:clr>
            <a:srgbClr val="9FCC3B"/>
          </p15:clr>
        </p15:guide>
        <p15:guide id="21" orient="horz" pos="220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-merseburg.de/hochschule/organisation/rektorat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hs-merseburg.de/forschung-und-transfer/forschung/promotionszentren/" TargetMode="Externa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s://www.hs-merseburg.de/arbeiten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-merseburg.de/kontakt/#c4951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8">
            <a:extLst>
              <a:ext uri="{FF2B5EF4-FFF2-40B4-BE49-F238E27FC236}">
                <a16:creationId xmlns:a16="http://schemas.microsoft.com/office/drawing/2014/main" id="{78F5C188-CA31-4AD3-AB8B-4EA0BC043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710"/>
            <a:ext cx="12192000" cy="3509147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67990F4-E598-4313-9C25-C568BCB163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4230056"/>
            <a:ext cx="10874375" cy="1581004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Merseburg University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Applied Sciences</a:t>
            </a:r>
          </a:p>
          <a:p>
            <a:pPr lvl="0">
              <a:lnSpc>
                <a:spcPct val="100000"/>
              </a:lnSpc>
            </a:pPr>
            <a:r>
              <a:rPr lang="de-DE" b="0" dirty="0" err="1"/>
              <a:t>Let</a:t>
            </a:r>
            <a:r>
              <a:rPr lang="de-DE" b="0" dirty="0"/>
              <a:t> </a:t>
            </a:r>
            <a:r>
              <a:rPr lang="de-DE" b="0" dirty="0" err="1"/>
              <a:t>us</a:t>
            </a:r>
            <a:r>
              <a:rPr lang="de-DE" b="0" dirty="0"/>
              <a:t> introduce ourselves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03E0729-A36A-4562-AA69-FBF216710CBB}"/>
              </a:ext>
            </a:extLst>
          </p:cNvPr>
          <p:cNvSpPr/>
          <p:nvPr/>
        </p:nvSpPr>
        <p:spPr>
          <a:xfrm>
            <a:off x="658813" y="3285031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 descr="Ein Bild, das Text, Schrift, Grafiken, Poster enthält.&#10;&#10;Automatisch generierte Beschreibung">
            <a:extLst>
              <a:ext uri="{FF2B5EF4-FFF2-40B4-BE49-F238E27FC236}">
                <a16:creationId xmlns:a16="http://schemas.microsoft.com/office/drawing/2014/main" id="{7C5054A7-4560-2E62-B44F-3F6B5758E7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688" y="4014274"/>
            <a:ext cx="1305554" cy="17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1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 descr="Ein Bild, das Gras, draußen, Person, Baum enthält.&#10;&#10;Automatisch generierte Beschreibung">
            <a:extLst>
              <a:ext uri="{FF2B5EF4-FFF2-40B4-BE49-F238E27FC236}">
                <a16:creationId xmlns:a16="http://schemas.microsoft.com/office/drawing/2014/main" id="{934342A0-620B-C5DB-6579-638463954D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13" y="620713"/>
            <a:ext cx="7058025" cy="5184775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6695C4A-DE8F-99FB-AC46-5DB2CE35DF57}"/>
              </a:ext>
            </a:extLst>
          </p:cNvPr>
          <p:cNvSpPr txBox="1"/>
          <p:nvPr/>
        </p:nvSpPr>
        <p:spPr>
          <a:xfrm>
            <a:off x="8291513" y="620713"/>
            <a:ext cx="3397460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-1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University Management</a:t>
            </a:r>
          </a:p>
        </p:txBody>
      </p:sp>
      <p:sp>
        <p:nvSpPr>
          <p:cNvPr id="21" name="Rechteck 20">
            <a:hlinkClick r:id="rId3"/>
            <a:extLst>
              <a:ext uri="{FF2B5EF4-FFF2-40B4-BE49-F238E27FC236}">
                <a16:creationId xmlns:a16="http://schemas.microsoft.com/office/drawing/2014/main" id="{7B2C892E-761B-C459-8F7B-3CBEAF5427CF}"/>
              </a:ext>
            </a:extLst>
          </p:cNvPr>
          <p:cNvSpPr/>
          <p:nvPr/>
        </p:nvSpPr>
        <p:spPr>
          <a:xfrm>
            <a:off x="8291513" y="620713"/>
            <a:ext cx="214526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4" name="Textplatzhalter 26">
            <a:extLst>
              <a:ext uri="{FF2B5EF4-FFF2-40B4-BE49-F238E27FC236}">
                <a16:creationId xmlns:a16="http://schemas.microsoft.com/office/drawing/2014/main" id="{74CCADDD-57B8-FF8C-50B7-F9EF01C2BCF4}"/>
              </a:ext>
            </a:extLst>
          </p:cNvPr>
          <p:cNvSpPr txBox="1">
            <a:spLocks/>
          </p:cNvSpPr>
          <p:nvPr/>
        </p:nvSpPr>
        <p:spPr>
          <a:xfrm>
            <a:off x="8291513" y="1594674"/>
            <a:ext cx="3241675" cy="432117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Prof. Dr. </a:t>
            </a:r>
            <a:b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Markus Krabbes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University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Rector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Dr. Karen Ranft</a:t>
            </a:r>
            <a:br>
              <a:rPr kumimoji="0" lang="de-DE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de-DE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Chancellor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Prof. Dr. </a:t>
            </a:r>
            <a:br>
              <a:rPr kumimoji="0" lang="de-DE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de-DE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Heinz-Jürgen Voß</a:t>
            </a:r>
            <a:br>
              <a:rPr kumimoji="0" lang="de-DE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de-DE" sz="20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Prorector</a:t>
            </a:r>
            <a:r>
              <a:rPr kumimoji="0" lang="de-DE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de-DE" sz="2000" b="0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</a:t>
            </a:r>
            <a:r>
              <a:rPr kumimoji="0" lang="de-DE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Studies and Teaching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4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Prof. Dr. </a:t>
            </a:r>
            <a:r>
              <a:rPr kumimoji="0" lang="de-DE" sz="2000" b="1" i="0" u="none" strike="noStrike" kern="1200" cap="none" spc="-6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Doreén</a:t>
            </a:r>
            <a:r>
              <a:rPr kumimoji="0" lang="de-DE" sz="200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Pick</a:t>
            </a:r>
            <a:br>
              <a:rPr kumimoji="0" lang="de-DE" sz="20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Prorector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Research, Knowledge Transfer and Business Start-ups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-6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114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6432" y="620713"/>
            <a:ext cx="5152228" cy="859630"/>
          </a:xfrm>
        </p:spPr>
        <p:txBody>
          <a:bodyPr/>
          <a:lstStyle/>
          <a:p>
            <a:r>
              <a:rPr lang="de-DE" dirty="0" err="1"/>
              <a:t>Studying</a:t>
            </a:r>
            <a:endParaRPr lang="de-DE" dirty="0"/>
          </a:p>
        </p:txBody>
      </p:sp>
      <p:pic>
        <p:nvPicPr>
          <p:cNvPr id="7" name="Bildplatzhalter 3">
            <a:extLst>
              <a:ext uri="{FF2B5EF4-FFF2-40B4-BE49-F238E27FC236}">
                <a16:creationId xmlns:a16="http://schemas.microsoft.com/office/drawing/2014/main" id="{7ED6DCAE-C20C-4EFA-9475-4BE32B8A871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337" y="0"/>
            <a:ext cx="5808663" cy="6423025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6E8DFC-7E56-4F3A-ABB4-77EEB85B25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8813" y="1480343"/>
            <a:ext cx="5152228" cy="4380706"/>
          </a:xfrm>
        </p:spPr>
        <p:txBody>
          <a:bodyPr/>
          <a:lstStyle/>
          <a:p>
            <a:pPr lvl="0">
              <a:lnSpc>
                <a:spcPct val="105000"/>
              </a:lnSpc>
              <a:spcAft>
                <a:spcPts val="1000"/>
              </a:spcAft>
            </a:pPr>
            <a:r>
              <a:rPr lang="de-DE" dirty="0" err="1"/>
              <a:t>Approx</a:t>
            </a:r>
            <a:r>
              <a:rPr lang="de-DE" dirty="0"/>
              <a:t>. 3,000 students</a:t>
            </a:r>
          </a:p>
          <a:p>
            <a:pPr lvl="0">
              <a:lnSpc>
                <a:spcPct val="105000"/>
              </a:lnSpc>
              <a:spcAft>
                <a:spcPts val="1000"/>
              </a:spcAft>
            </a:pPr>
            <a:r>
              <a:rPr lang="de-DE" dirty="0"/>
              <a:t>More than 800 first semester students per year</a:t>
            </a:r>
          </a:p>
          <a:p>
            <a:pPr lvl="0">
              <a:lnSpc>
                <a:spcPct val="105000"/>
              </a:lnSpc>
              <a:spcAft>
                <a:spcPts val="1000"/>
              </a:spcAft>
            </a:pPr>
            <a:r>
              <a:rPr lang="de-DE" dirty="0"/>
              <a:t>Around 600 international students</a:t>
            </a:r>
          </a:p>
          <a:p>
            <a:pPr lvl="0">
              <a:lnSpc>
                <a:spcPct val="105000"/>
              </a:lnSpc>
              <a:spcAft>
                <a:spcPts val="1000"/>
              </a:spcAft>
            </a:pPr>
            <a:r>
              <a:rPr lang="de-DE" dirty="0"/>
              <a:t>Dual and part-time study opportunities</a:t>
            </a:r>
          </a:p>
          <a:p>
            <a:pPr lvl="0">
              <a:lnSpc>
                <a:spcPct val="105000"/>
              </a:lnSpc>
              <a:spcAft>
                <a:spcPts val="1000"/>
              </a:spcAft>
            </a:pPr>
            <a:r>
              <a:rPr lang="de-DE" dirty="0"/>
              <a:t>Support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mentors</a:t>
            </a:r>
            <a:r>
              <a:rPr lang="de-DE" dirty="0"/>
              <a:t>, e-tutors and study </a:t>
            </a:r>
            <a:r>
              <a:rPr lang="de-DE" dirty="0" err="1"/>
              <a:t>coaches</a:t>
            </a:r>
            <a:r>
              <a:rPr lang="de-DE" dirty="0"/>
              <a:t> at the </a:t>
            </a:r>
            <a:r>
              <a:rPr lang="de-DE" dirty="0" err="1"/>
              <a:t>beginning</a:t>
            </a:r>
            <a:r>
              <a:rPr lang="de-DE" dirty="0"/>
              <a:t> of and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</a:t>
            </a:r>
            <a:r>
              <a:rPr lang="de-DE" dirty="0" err="1"/>
              <a:t>programmes</a:t>
            </a:r>
            <a:r>
              <a:rPr lang="de-DE" dirty="0"/>
              <a:t> </a:t>
            </a:r>
          </a:p>
          <a:p>
            <a:pPr lvl="0">
              <a:lnSpc>
                <a:spcPct val="105000"/>
              </a:lnSpc>
              <a:spcAft>
                <a:spcPts val="1000"/>
              </a:spcAft>
            </a:pPr>
            <a:r>
              <a:rPr lang="de-DE" dirty="0"/>
              <a:t>Small groups and good supervision are </a:t>
            </a:r>
            <a:r>
              <a:rPr lang="de-DE" dirty="0" err="1"/>
              <a:t>characteristic</a:t>
            </a:r>
            <a:r>
              <a:rPr lang="de-DE" dirty="0"/>
              <a:t> of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and contribute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success</a:t>
            </a:r>
            <a:r>
              <a:rPr lang="de-DE" dirty="0"/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53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2D87DE-728F-4105-AEA9-82A9679EE0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Broad range of courses</a:t>
            </a:r>
          </a:p>
          <a:p>
            <a:r>
              <a:rPr lang="de-DE" dirty="0"/>
              <a:t>17 Bachelor Programmes</a:t>
            </a:r>
          </a:p>
          <a:p>
            <a:r>
              <a:rPr lang="de-DE" dirty="0"/>
              <a:t>13 Master Programmes</a:t>
            </a:r>
          </a:p>
          <a:p>
            <a:r>
              <a:rPr lang="de-DE" dirty="0"/>
              <a:t>KOMPASS – </a:t>
            </a:r>
            <a:br>
              <a:rPr lang="de-DE" dirty="0"/>
            </a:br>
            <a:r>
              <a:rPr lang="de-DE" dirty="0"/>
              <a:t>The orientation semester</a:t>
            </a:r>
          </a:p>
          <a:p>
            <a:r>
              <a:rPr lang="de-DE" dirty="0" err="1"/>
              <a:t>Numerous</a:t>
            </a:r>
            <a:r>
              <a:rPr lang="de-DE" dirty="0"/>
              <a:t> training opportunities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047AAFA-F43E-46A2-8131-E14F11CDF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Range of courses </a:t>
            </a:r>
            <a:br>
              <a:rPr lang="de-DE" b="1" dirty="0"/>
            </a:br>
            <a:r>
              <a:rPr lang="de-DE" b="1" dirty="0"/>
              <a:t>in three areas of expertise </a:t>
            </a:r>
          </a:p>
          <a:p>
            <a:r>
              <a:rPr lang="de-DE" dirty="0"/>
              <a:t>Engineering and 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Natural Sciences (INW) </a:t>
            </a:r>
          </a:p>
          <a:p>
            <a:r>
              <a:rPr lang="de-DE" dirty="0"/>
              <a:t>Social Work.Media.Culture (SMK)</a:t>
            </a:r>
          </a:p>
          <a:p>
            <a:r>
              <a:rPr lang="de-DE" dirty="0"/>
              <a:t>Economics and Information Sciences (WIW)</a:t>
            </a:r>
          </a:p>
          <a:p>
            <a:pPr marL="0" indent="0">
              <a:buNone/>
            </a:pP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Studying</a:t>
            </a:r>
            <a:r>
              <a:rPr lang="de-DE" dirty="0"/>
              <a:t> and Further Education</a:t>
            </a:r>
          </a:p>
        </p:txBody>
      </p:sp>
    </p:spTree>
    <p:extLst>
      <p:ext uri="{BB962C8B-B14F-4D97-AF65-F5344CB8AC3E}">
        <p14:creationId xmlns:p14="http://schemas.microsoft.com/office/powerpoint/2010/main" val="184253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3500438"/>
            <a:ext cx="10874375" cy="2305050"/>
          </a:xfrm>
        </p:spPr>
        <p:txBody>
          <a:bodyPr/>
          <a:lstStyle/>
          <a:p>
            <a:r>
              <a:rPr lang="de-DE" b="0" dirty="0"/>
              <a:t>Department of </a:t>
            </a:r>
            <a:br>
              <a:rPr lang="de-DE" b="0" dirty="0"/>
            </a:br>
            <a:r>
              <a:rPr lang="de-DE" dirty="0"/>
              <a:t>Engineering and </a:t>
            </a:r>
            <a:r>
              <a:rPr lang="de-DE" dirty="0" err="1"/>
              <a:t>the</a:t>
            </a:r>
            <a:r>
              <a:rPr lang="de-DE" dirty="0"/>
              <a:t> Natural Sciences (INW)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D0554B1B-3680-4503-AE28-7A3195DAA9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892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B778ED9-0222-4122-A410-9C2B2821ABB6}"/>
              </a:ext>
            </a:extLst>
          </p:cNvPr>
          <p:cNvSpPr/>
          <p:nvPr/>
        </p:nvSpPr>
        <p:spPr>
          <a:xfrm>
            <a:off x="658813" y="2673250"/>
            <a:ext cx="432000" cy="432000"/>
          </a:xfrm>
          <a:prstGeom prst="rect">
            <a:avLst/>
          </a:prstGeom>
          <a:solidFill>
            <a:srgbClr val="008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4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ea typeface="ＭＳ Ｐゴシック" pitchFamily="1" charset="0"/>
                <a:cs typeface="ＭＳ Ｐゴシック" pitchFamily="1" charset="0"/>
              </a:rPr>
              <a:t>Bachelor Programmes </a:t>
            </a:r>
            <a:r>
              <a:rPr lang="de-DE" b="0" dirty="0">
                <a:ea typeface="ＭＳ Ｐゴシック" pitchFamily="1" charset="0"/>
                <a:cs typeface="ＭＳ Ｐゴシック" pitchFamily="1" charset="0"/>
              </a:rPr>
              <a:t>INW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A03681BB-D264-463D-942E-013252CE063E}"/>
              </a:ext>
            </a:extLst>
          </p:cNvPr>
          <p:cNvSpPr txBox="1">
            <a:spLocks/>
          </p:cNvSpPr>
          <p:nvPr/>
        </p:nvSpPr>
        <p:spPr>
          <a:xfrm>
            <a:off x="661195" y="1484313"/>
            <a:ext cx="1087437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600"/>
              </a:spcAft>
              <a:buNone/>
            </a:pPr>
            <a:r>
              <a:rPr lang="de-DE" dirty="0"/>
              <a:t>B.Sc. in AI Engineering							7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FontTx/>
              <a:buNone/>
            </a:pPr>
            <a:r>
              <a:rPr lang="de-DE" dirty="0"/>
              <a:t>B.Sc. in Applied Chemistry							7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/>
              <a:t>B.Sc. in Applied Computer Science						7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Chemical and Environmental Engineering			7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</a:t>
            </a:r>
            <a:r>
              <a:rPr lang="de-DE" dirty="0" err="1"/>
              <a:t>Electrical</a:t>
            </a:r>
            <a:r>
              <a:rPr lang="de-DE" dirty="0"/>
              <a:t> Engineering and Automation Technology		7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Engineering and Management (Engl.)				6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Green Engineering 						7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Engineering Education						6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</a:t>
            </a:r>
            <a:r>
              <a:rPr lang="de-DE" dirty="0" err="1"/>
              <a:t>Mechanical</a:t>
            </a:r>
            <a:r>
              <a:rPr lang="de-DE" dirty="0"/>
              <a:t> Engineering						7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Technical Information Design				</a:t>
            </a: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/>
              <a:t>6 </a:t>
            </a:r>
            <a:r>
              <a:rPr lang="de-DE" dirty="0" err="1"/>
              <a:t>semesters</a:t>
            </a:r>
            <a:endParaRPr lang="de-DE" dirty="0">
              <a:solidFill>
                <a:srgbClr val="FF0000"/>
              </a:solidFill>
            </a:endParaRPr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B.Eng</a:t>
            </a:r>
            <a:r>
              <a:rPr lang="de-DE" dirty="0"/>
              <a:t>. in Industrial Engineering and Management (dual)			7 </a:t>
            </a:r>
            <a:r>
              <a:rPr lang="de-DE" dirty="0" err="1"/>
              <a:t>semesters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568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ea typeface="ＭＳ Ｐゴシック" pitchFamily="1" charset="0"/>
                <a:cs typeface="ＭＳ Ｐゴシック" pitchFamily="1" charset="0"/>
              </a:rPr>
              <a:t>Master Programmes </a:t>
            </a:r>
            <a:r>
              <a:rPr lang="de-DE" b="0" dirty="0">
                <a:ea typeface="ＭＳ Ｐゴシック" pitchFamily="1" charset="0"/>
                <a:cs typeface="ＭＳ Ｐゴシック" pitchFamily="1" charset="0"/>
              </a:rPr>
              <a:t>INW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8CBA38C-501C-4FD2-84C1-3F063CE9EA72}"/>
              </a:ext>
            </a:extLst>
          </p:cNvPr>
          <p:cNvSpPr txBox="1">
            <a:spLocks/>
          </p:cNvSpPr>
          <p:nvPr/>
        </p:nvSpPr>
        <p:spPr>
          <a:xfrm>
            <a:off x="661195" y="2061131"/>
            <a:ext cx="10874374" cy="3744357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ts val="600"/>
              </a:spcAft>
              <a:buFontTx/>
              <a:buNone/>
            </a:pPr>
            <a:r>
              <a:rPr lang="de-DE" dirty="0" err="1"/>
              <a:t>M.Eng</a:t>
            </a:r>
            <a:r>
              <a:rPr lang="de-DE" dirty="0"/>
              <a:t>. in Automation Technology and </a:t>
            </a:r>
            <a:r>
              <a:rPr lang="de-DE" dirty="0" err="1"/>
              <a:t>Informatics</a:t>
            </a:r>
            <a:r>
              <a:rPr lang="de-DE" dirty="0"/>
              <a:t>				3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M.Eng</a:t>
            </a:r>
            <a:r>
              <a:rPr lang="de-DE" dirty="0"/>
              <a:t>. in </a:t>
            </a:r>
            <a:r>
              <a:rPr lang="de-DE" dirty="0" err="1"/>
              <a:t>Mechanical</a:t>
            </a:r>
            <a:r>
              <a:rPr lang="de-DE" dirty="0"/>
              <a:t> Engineering						3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None/>
            </a:pPr>
            <a:r>
              <a:rPr lang="de-DE" dirty="0" err="1"/>
              <a:t>M.Eng</a:t>
            </a:r>
            <a:r>
              <a:rPr lang="de-DE" dirty="0"/>
              <a:t>. in </a:t>
            </a:r>
            <a:r>
              <a:rPr lang="en-US" dirty="0"/>
              <a:t>Sustainable Process Engineering and Chemistry</a:t>
            </a:r>
            <a:r>
              <a:rPr lang="de-DE" dirty="0"/>
              <a:t>		3 </a:t>
            </a:r>
            <a:r>
              <a:rPr lang="de-DE" dirty="0" err="1"/>
              <a:t>semesters</a:t>
            </a:r>
            <a:endParaRPr lang="de-DE" dirty="0"/>
          </a:p>
          <a:p>
            <a:pPr marL="0" indent="0" fontAlgn="base">
              <a:spcAft>
                <a:spcPts val="600"/>
              </a:spcAft>
              <a:buFontTx/>
              <a:buNone/>
            </a:pPr>
            <a:r>
              <a:rPr lang="de-DE" dirty="0" err="1"/>
              <a:t>M.Sc</a:t>
            </a:r>
            <a:r>
              <a:rPr lang="de-DE" dirty="0"/>
              <a:t>. in Polymer Materials Science (Engl.)					4 </a:t>
            </a:r>
            <a:r>
              <a:rPr lang="de-DE" dirty="0" err="1"/>
              <a:t>semesters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2227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b="0" dirty="0"/>
              <a:t>Department of </a:t>
            </a:r>
            <a:br>
              <a:rPr lang="de-DE" b="0" dirty="0"/>
            </a:br>
            <a:r>
              <a:rPr lang="de-DE" dirty="0"/>
              <a:t>Social Work.Media.Culture (SMK)</a:t>
            </a:r>
          </a:p>
          <a:p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559C4041-3265-4C70-BC75-1B197ED8CD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892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EE731105-AAF4-4F53-A10F-17090E90423E}"/>
              </a:ext>
            </a:extLst>
          </p:cNvPr>
          <p:cNvSpPr/>
          <p:nvPr/>
        </p:nvSpPr>
        <p:spPr>
          <a:xfrm>
            <a:off x="658813" y="2673250"/>
            <a:ext cx="432000" cy="432000"/>
          </a:xfrm>
          <a:prstGeom prst="rect">
            <a:avLst/>
          </a:prstGeom>
          <a:solidFill>
            <a:srgbClr val="D7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4676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ea typeface="ＭＳ Ｐゴシック" pitchFamily="1" charset="0"/>
                <a:cs typeface="ＭＳ Ｐゴシック" pitchFamily="1" charset="0"/>
              </a:rPr>
              <a:t>Bachelor Programmes </a:t>
            </a:r>
            <a:r>
              <a:rPr lang="de-DE" b="0" dirty="0">
                <a:ea typeface="ＭＳ Ｐゴシック" pitchFamily="1" charset="0"/>
                <a:cs typeface="ＭＳ Ｐゴシック" pitchFamily="1" charset="0"/>
              </a:rPr>
              <a:t>SMK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8131C02D-0796-43FB-A2C8-2CCC4038E574}"/>
              </a:ext>
            </a:extLst>
          </p:cNvPr>
          <p:cNvSpPr txBox="1">
            <a:spLocks/>
          </p:cNvSpPr>
          <p:nvPr/>
        </p:nvSpPr>
        <p:spPr>
          <a:xfrm>
            <a:off x="658812" y="2896565"/>
            <a:ext cx="10874375" cy="8596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84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itchFamily="1" charset="0"/>
                <a:cs typeface="ＭＳ Ｐゴシック" pitchFamily="1" charset="0"/>
              </a:rPr>
              <a:t>Master Programmes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itchFamily="1" charset="0"/>
                <a:cs typeface="ＭＳ Ｐゴシック" pitchFamily="1" charset="0"/>
              </a:rPr>
              <a:t>SMK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20EFBCF-700A-466D-8C9A-143D44B1DECF}"/>
              </a:ext>
            </a:extLst>
          </p:cNvPr>
          <p:cNvSpPr txBox="1">
            <a:spLocks/>
          </p:cNvSpPr>
          <p:nvPr/>
        </p:nvSpPr>
        <p:spPr>
          <a:xfrm>
            <a:off x="665959" y="1484313"/>
            <a:ext cx="10874374" cy="1404938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B.A. in Cultural and Media Education					6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spcAft>
                <a:spcPts val="6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B.A. in </a:t>
            </a:r>
            <a:r>
              <a:rPr lang="de-DE" dirty="0" err="1">
                <a:solidFill>
                  <a:prstClr val="black"/>
                </a:solidFill>
              </a:rPr>
              <a:t>Social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Work								6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52BB34E-AC05-4750-A65B-D925C24A0330}"/>
              </a:ext>
            </a:extLst>
          </p:cNvPr>
          <p:cNvSpPr txBox="1">
            <a:spLocks/>
          </p:cNvSpPr>
          <p:nvPr/>
        </p:nvSpPr>
        <p:spPr>
          <a:xfrm>
            <a:off x="658813" y="3761751"/>
            <a:ext cx="10874374" cy="1439863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M.A. in Applied Media and Cultural Studies					4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spcAft>
                <a:spcPts val="6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M.A. in Applied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Sexology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(Part-time)					6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spcAft>
                <a:spcPts val="6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M.A. in </a:t>
            </a:r>
            <a:r>
              <a:rPr lang="de-DE" dirty="0" err="1">
                <a:solidFill>
                  <a:prstClr val="black"/>
                </a:solidFill>
              </a:rPr>
              <a:t>Sexology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(Part-time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while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working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				7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spcAft>
                <a:spcPts val="6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M.A. in </a:t>
            </a:r>
            <a:r>
              <a:rPr lang="de-DE" dirty="0" err="1">
                <a:solidFill>
                  <a:prstClr val="black"/>
                </a:solidFill>
              </a:rPr>
              <a:t>Systemic</a:t>
            </a:r>
            <a:r>
              <a:rPr lang="de-DE" dirty="0">
                <a:solidFill>
                  <a:prstClr val="black"/>
                </a:solidFill>
              </a:rPr>
              <a:t> </a:t>
            </a:r>
            <a:r>
              <a:rPr lang="de-DE" dirty="0" err="1">
                <a:solidFill>
                  <a:prstClr val="black"/>
                </a:solidFill>
              </a:rPr>
              <a:t>Social</a:t>
            </a:r>
            <a:r>
              <a:rPr lang="de-DE" dirty="0">
                <a:solidFill>
                  <a:prstClr val="black"/>
                </a:solidFill>
              </a:rPr>
              <a:t> Work (Part-time)					6 </a:t>
            </a:r>
            <a:r>
              <a:rPr lang="de-DE" dirty="0" err="1">
                <a:solidFill>
                  <a:prstClr val="black"/>
                </a:solidFill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1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b="0" dirty="0"/>
              <a:t>Department of</a:t>
            </a:r>
            <a:br>
              <a:rPr lang="de-DE" dirty="0"/>
            </a:br>
            <a:r>
              <a:rPr lang="de-DE" dirty="0"/>
              <a:t>Economics and Information Sciences (WIW)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BBC710A3-2A5A-4B73-A493-851F17164E8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892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C6343F1-2076-4CAD-83EC-A3C510C30BF8}"/>
              </a:ext>
            </a:extLst>
          </p:cNvPr>
          <p:cNvSpPr/>
          <p:nvPr/>
        </p:nvSpPr>
        <p:spPr>
          <a:xfrm>
            <a:off x="658813" y="2673250"/>
            <a:ext cx="432000" cy="432000"/>
          </a:xfrm>
          <a:prstGeom prst="rect">
            <a:avLst/>
          </a:prstGeom>
          <a:solidFill>
            <a:srgbClr val="009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35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>
                <a:ea typeface="ＭＳ Ｐゴシック" pitchFamily="1" charset="0"/>
                <a:cs typeface="ＭＳ Ｐゴシック" pitchFamily="1" charset="0"/>
              </a:rPr>
              <a:t>Bachelor Programmes </a:t>
            </a:r>
            <a:r>
              <a:rPr lang="de-DE" b="0" dirty="0">
                <a:ea typeface="ＭＳ Ｐゴシック" pitchFamily="1" charset="0"/>
                <a:cs typeface="ＭＳ Ｐゴシック" pitchFamily="1" charset="0"/>
              </a:rPr>
              <a:t>WIW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8131C02D-0796-43FB-A2C8-2CCC4038E574}"/>
              </a:ext>
            </a:extLst>
          </p:cNvPr>
          <p:cNvSpPr txBox="1">
            <a:spLocks/>
          </p:cNvSpPr>
          <p:nvPr/>
        </p:nvSpPr>
        <p:spPr>
          <a:xfrm>
            <a:off x="658812" y="3429000"/>
            <a:ext cx="10874375" cy="8596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84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itchFamily="1" charset="0"/>
                <a:cs typeface="ＭＳ Ｐゴシック" pitchFamily="1" charset="0"/>
              </a:rPr>
              <a:t>Master Programmes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ＭＳ Ｐゴシック" pitchFamily="1" charset="0"/>
                <a:cs typeface="ＭＳ Ｐゴシック" pitchFamily="1" charset="0"/>
              </a:rPr>
              <a:t>WIW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320EFBCF-700A-466D-8C9A-143D44B1DECF}"/>
              </a:ext>
            </a:extLst>
          </p:cNvPr>
          <p:cNvSpPr txBox="1">
            <a:spLocks/>
          </p:cNvSpPr>
          <p:nvPr/>
        </p:nvSpPr>
        <p:spPr>
          <a:xfrm>
            <a:off x="665959" y="1484313"/>
            <a:ext cx="10874374" cy="1404938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B.A. in Business Administration						7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lnSpc>
                <a:spcPct val="100000"/>
              </a:lnSpc>
              <a:spcAft>
                <a:spcPts val="4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B.A. in Business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Administration (Part-time). 				</a:t>
            </a:r>
            <a:r>
              <a:rPr lang="de-DE" dirty="0">
                <a:solidFill>
                  <a:prstClr val="black"/>
                </a:solidFill>
              </a:rPr>
              <a:t>9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lnSpc>
                <a:spcPct val="100000"/>
              </a:lnSpc>
              <a:spcAft>
                <a:spcPts val="4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B.Sc. in Business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Information Technology					7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lnSpc>
                <a:spcPct val="100000"/>
              </a:lnSpc>
              <a:spcAft>
                <a:spcPts val="4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B.Sc. in Industrial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Eng. and Management (Focus on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Managem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.)		7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052BB34E-AC05-4750-A65B-D925C24A0330}"/>
              </a:ext>
            </a:extLst>
          </p:cNvPr>
          <p:cNvSpPr txBox="1">
            <a:spLocks/>
          </p:cNvSpPr>
          <p:nvPr/>
        </p:nvSpPr>
        <p:spPr>
          <a:xfrm>
            <a:off x="658813" y="4294186"/>
            <a:ext cx="10874374" cy="1439863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M.Sc. in Controlling and Management					3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 fontAlgn="base">
              <a:lnSpc>
                <a:spcPct val="100000"/>
              </a:lnSpc>
              <a:spcAft>
                <a:spcPts val="4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M.A. in Information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Design and Media Management			4/6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</a:t>
            </a:r>
          </a:p>
          <a:p>
            <a:pPr marL="0" lvl="0" indent="0" fontAlgn="base">
              <a:lnSpc>
                <a:spcPct val="100000"/>
              </a:lnSpc>
              <a:spcAft>
                <a:spcPts val="400"/>
              </a:spcAft>
              <a:buNone/>
              <a:defRPr/>
            </a:pPr>
            <a:r>
              <a:rPr lang="de-DE" dirty="0">
                <a:solidFill>
                  <a:prstClr val="black"/>
                </a:solidFill>
              </a:rPr>
              <a:t>M.A. in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Project Management							3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M.Sc. in Industrial Engineering and Management				3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semesters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indent="0" fontAlgn="base">
              <a:lnSpc>
                <a:spcPct val="100000"/>
              </a:lnSpc>
              <a:spcAft>
                <a:spcPts val="400"/>
              </a:spcAft>
              <a:buNone/>
            </a:pPr>
            <a:r>
              <a:rPr lang="de-DE" dirty="0">
                <a:solidFill>
                  <a:prstClr val="black"/>
                </a:solidFill>
              </a:rPr>
              <a:t>M.Sc. in Business Information Technology					3 </a:t>
            </a:r>
            <a:r>
              <a:rPr lang="de-DE" dirty="0" err="1">
                <a:solidFill>
                  <a:prstClr val="black"/>
                </a:solidFill>
              </a:rPr>
              <a:t>semesters</a:t>
            </a:r>
            <a:endParaRPr lang="de-DE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436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88DEB04-CAAC-4912-B8D4-F6AED24C37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95" y="2060575"/>
            <a:ext cx="5722143" cy="3744913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de-DE" dirty="0"/>
              <a:t>Merseburg is a cathedral and university town on the river Saale in southern Saxony-Anhalt. It is the administrative seat of the Saale district and is part of the cross-border conurbation of the cities of Leipzig and Halle. The direct proximity of Merseburg University of Applied Sciences to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-of-</a:t>
            </a:r>
            <a:r>
              <a:rPr lang="de-DE" dirty="0" err="1"/>
              <a:t>the</a:t>
            </a:r>
            <a:r>
              <a:rPr lang="de-DE" dirty="0"/>
              <a:t>-art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chemical</a:t>
            </a:r>
            <a:r>
              <a:rPr lang="de-DE" dirty="0"/>
              <a:t> plants in Leuna and Schkopau ensures a direct link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 and </a:t>
            </a:r>
            <a:r>
              <a:rPr lang="de-DE" dirty="0" err="1"/>
              <a:t>practice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university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Where </a:t>
            </a:r>
            <a:r>
              <a:rPr lang="de-DE" dirty="0" err="1"/>
              <a:t>is</a:t>
            </a:r>
            <a:r>
              <a:rPr lang="de-DE" dirty="0"/>
              <a:t> Merseburg </a:t>
            </a:r>
            <a:r>
              <a:rPr lang="de-DE" dirty="0" err="1"/>
              <a:t>located</a:t>
            </a:r>
            <a:r>
              <a:rPr lang="de-DE" dirty="0"/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7DF34DC-47FD-49E0-B46B-682CFE6410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03" b="-5103"/>
          <a:stretch/>
        </p:blipFill>
        <p:spPr>
          <a:xfrm>
            <a:off x="6862354" y="481696"/>
            <a:ext cx="4670834" cy="53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19">
            <a:extLst>
              <a:ext uri="{FF2B5EF4-FFF2-40B4-BE49-F238E27FC236}">
                <a16:creationId xmlns:a16="http://schemas.microsoft.com/office/drawing/2014/main" id="{473C5CD3-3B6D-81E9-16E4-E806302FCC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"/>
          <a:stretch/>
        </p:blipFill>
        <p:spPr>
          <a:xfrm>
            <a:off x="-2305" y="0"/>
            <a:ext cx="12192000" cy="2889250"/>
          </a:xfrm>
          <a:prstGeom prst="rect">
            <a:avLst/>
          </a:prstGeom>
        </p:spPr>
      </p:pic>
      <p:pic>
        <p:nvPicPr>
          <p:cNvPr id="10" name="Picture 5" descr="C:\Users\NB-GAR~1\AppData\Local\Temp\Logo_WBHoAk_mehrfarbig_WEISS.png">
            <a:extLst>
              <a:ext uri="{FF2B5EF4-FFF2-40B4-BE49-F238E27FC236}">
                <a16:creationId xmlns:a16="http://schemas.microsoft.com/office/drawing/2014/main" id="{CEBFE2C8-EEF0-4A9D-8081-876BE8398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8555" y="2145790"/>
            <a:ext cx="4004633" cy="590047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3501444"/>
            <a:ext cx="10874375" cy="828675"/>
          </a:xfrm>
        </p:spPr>
        <p:txBody>
          <a:bodyPr/>
          <a:lstStyle/>
          <a:p>
            <a:r>
              <a:rPr lang="de-DE" dirty="0"/>
              <a:t>Further Education/HoMe Academy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9C0BE70-5B5D-47B8-80B1-550B43129936}"/>
              </a:ext>
            </a:extLst>
          </p:cNvPr>
          <p:cNvSpPr txBox="1">
            <a:spLocks/>
          </p:cNvSpPr>
          <p:nvPr/>
        </p:nvSpPr>
        <p:spPr>
          <a:xfrm>
            <a:off x="658813" y="4365625"/>
            <a:ext cx="10874374" cy="1668998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de-DE" dirty="0"/>
              <a:t>An </a:t>
            </a:r>
            <a:r>
              <a:rPr lang="de-DE" dirty="0" err="1"/>
              <a:t>Interdisciplinary</a:t>
            </a:r>
            <a:r>
              <a:rPr lang="de-DE" dirty="0"/>
              <a:t> and Cross-</a:t>
            </a:r>
            <a:r>
              <a:rPr lang="de-DE" dirty="0" err="1"/>
              <a:t>Departmental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Further Education</a:t>
            </a:r>
          </a:p>
          <a:p>
            <a:pPr>
              <a:spcAft>
                <a:spcPts val="800"/>
              </a:spcAft>
            </a:pPr>
            <a:r>
              <a:rPr lang="de-DE" dirty="0"/>
              <a:t>For professionals and companies or institutions</a:t>
            </a:r>
            <a:endParaRPr lang="de-DE" i="1" dirty="0"/>
          </a:p>
          <a:p>
            <a:pPr>
              <a:spcAft>
                <a:spcPts val="800"/>
              </a:spcAft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and </a:t>
            </a:r>
            <a:r>
              <a:rPr lang="de-DE" dirty="0" err="1"/>
              <a:t>staff</a:t>
            </a:r>
            <a:r>
              <a:rPr lang="de-DE" dirty="0"/>
              <a:t> of Merseburg University of Applied Sciences</a:t>
            </a:r>
            <a:endParaRPr lang="de-DE" i="1" dirty="0"/>
          </a:p>
          <a:p>
            <a:pPr>
              <a:spcAft>
                <a:spcPts val="800"/>
              </a:spcAft>
            </a:pP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schoolchildren</a:t>
            </a:r>
            <a:r>
              <a:rPr lang="de-DE" dirty="0"/>
              <a:t> and senior citizens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729611-7C81-42DD-A48E-1AFC33D40356}"/>
              </a:ext>
            </a:extLst>
          </p:cNvPr>
          <p:cNvSpPr/>
          <p:nvPr/>
        </p:nvSpPr>
        <p:spPr>
          <a:xfrm>
            <a:off x="666498" y="2673250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9399D35-2443-34DA-3FAE-E9CB5E04B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709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5F6AA5-8606-401F-AA1C-1FF3578FC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1484313"/>
            <a:ext cx="7058025" cy="4321175"/>
          </a:xfrm>
        </p:spPr>
        <p:txBody>
          <a:bodyPr/>
          <a:lstStyle/>
          <a:p>
            <a:pPr marL="0" indent="0">
              <a:spcAft>
                <a:spcPts val="200"/>
              </a:spcAft>
              <a:buNone/>
            </a:pPr>
            <a:r>
              <a:rPr lang="de-DE" sz="1800" b="1" dirty="0"/>
              <a:t>Further Education</a:t>
            </a:r>
          </a:p>
          <a:p>
            <a:pPr>
              <a:spcAft>
                <a:spcPts val="200"/>
              </a:spcAft>
            </a:pPr>
            <a:r>
              <a:rPr lang="de-DE" sz="1800" dirty="0"/>
              <a:t>Part-time Bachelor and Master Programmes</a:t>
            </a:r>
          </a:p>
          <a:p>
            <a:pPr>
              <a:spcAft>
                <a:spcPts val="200"/>
              </a:spcAft>
            </a:pPr>
            <a:r>
              <a:rPr lang="de-DE" sz="1800" dirty="0" err="1"/>
              <a:t>Cooperative</a:t>
            </a:r>
            <a:r>
              <a:rPr lang="de-DE" sz="1800" dirty="0"/>
              <a:t> Degree Programmes, </a:t>
            </a:r>
            <a:r>
              <a:rPr lang="de-DE" sz="1800" dirty="0" err="1"/>
              <a:t>Cooperative</a:t>
            </a:r>
            <a:r>
              <a:rPr lang="de-DE" sz="1800" dirty="0"/>
              <a:t> </a:t>
            </a:r>
            <a:r>
              <a:rPr lang="de-DE" sz="1800" dirty="0" err="1"/>
              <a:t>Interconnected</a:t>
            </a:r>
            <a:r>
              <a:rPr lang="de-DE" sz="1800" dirty="0"/>
              <a:t> Model </a:t>
            </a:r>
          </a:p>
          <a:p>
            <a:pPr>
              <a:spcAft>
                <a:spcPts val="200"/>
              </a:spcAft>
            </a:pPr>
            <a:r>
              <a:rPr lang="de-DE" sz="1800" dirty="0"/>
              <a:t>Module and </a:t>
            </a:r>
            <a:r>
              <a:rPr lang="de-DE" sz="1800" dirty="0" err="1"/>
              <a:t>Certificate</a:t>
            </a:r>
            <a:r>
              <a:rPr lang="de-DE" sz="1800" dirty="0"/>
              <a:t> Programmes</a:t>
            </a:r>
          </a:p>
          <a:p>
            <a:pPr>
              <a:spcAft>
                <a:spcPts val="200"/>
              </a:spcAft>
            </a:pPr>
            <a:r>
              <a:rPr lang="de-DE" sz="1800" dirty="0"/>
              <a:t>Lectures and Seminars</a:t>
            </a:r>
          </a:p>
          <a:p>
            <a:pPr>
              <a:spcAft>
                <a:spcPts val="200"/>
              </a:spcAft>
            </a:pPr>
            <a:r>
              <a:rPr lang="de-DE" sz="1800" dirty="0"/>
              <a:t>In-house Seminars</a:t>
            </a:r>
          </a:p>
          <a:p>
            <a:pPr>
              <a:spcAft>
                <a:spcPts val="200"/>
              </a:spcAft>
            </a:pPr>
            <a:r>
              <a:rPr lang="de-DE" sz="1800" dirty="0" err="1"/>
              <a:t>Staff</a:t>
            </a:r>
            <a:r>
              <a:rPr lang="de-DE" sz="1800" dirty="0"/>
              <a:t> Training 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de-DE" sz="1800" b="1" dirty="0"/>
              <a:t>Knowledge Management</a:t>
            </a:r>
          </a:p>
          <a:p>
            <a:pPr>
              <a:spcAft>
                <a:spcPts val="200"/>
              </a:spcAft>
            </a:pPr>
            <a:r>
              <a:rPr lang="de-DE" sz="1800" dirty="0"/>
              <a:t>Conferences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de-DE" sz="1800" b="1" dirty="0"/>
              <a:t>Projects</a:t>
            </a:r>
          </a:p>
          <a:p>
            <a:pPr lvl="0">
              <a:lnSpc>
                <a:spcPct val="105000"/>
              </a:lnSpc>
              <a:spcAft>
                <a:spcPts val="200"/>
              </a:spcAft>
            </a:pPr>
            <a:r>
              <a:rPr lang="de-DE" sz="1800" dirty="0">
                <a:solidFill>
                  <a:prstClr val="black"/>
                </a:solidFill>
              </a:rPr>
              <a:t>H</a:t>
            </a:r>
            <a:r>
              <a:rPr lang="de-DE" sz="1800" baseline="-25000" dirty="0">
                <a:solidFill>
                  <a:prstClr val="black"/>
                </a:solidFill>
              </a:rPr>
              <a:t>2</a:t>
            </a:r>
            <a:r>
              <a:rPr lang="de-DE" sz="1800" dirty="0">
                <a:solidFill>
                  <a:prstClr val="black"/>
                </a:solidFill>
              </a:rPr>
              <a:t>HUB in </a:t>
            </a:r>
            <a:r>
              <a:rPr lang="de-DE" sz="1800" dirty="0" err="1">
                <a:solidFill>
                  <a:prstClr val="black"/>
                </a:solidFill>
              </a:rPr>
              <a:t>Saxony</a:t>
            </a:r>
            <a:r>
              <a:rPr lang="de-DE" sz="1800" dirty="0">
                <a:solidFill>
                  <a:prstClr val="black"/>
                </a:solidFill>
              </a:rPr>
              <a:t>-Anhalt</a:t>
            </a:r>
          </a:p>
          <a:p>
            <a:pPr lvl="0">
              <a:spcAft>
                <a:spcPts val="200"/>
              </a:spcAft>
            </a:pPr>
            <a:r>
              <a:rPr lang="de-DE" sz="1800" dirty="0"/>
              <a:t>Future </a:t>
            </a:r>
            <a:r>
              <a:rPr lang="de-DE" sz="1800" dirty="0" err="1"/>
              <a:t>Centre</a:t>
            </a:r>
            <a:r>
              <a:rPr lang="de-DE" sz="1800" dirty="0"/>
              <a:t> </a:t>
            </a:r>
            <a:r>
              <a:rPr lang="de-DE" sz="1800" dirty="0" err="1"/>
              <a:t>of</a:t>
            </a:r>
            <a:r>
              <a:rPr lang="de-DE" sz="1800" dirty="0"/>
              <a:t> Digital Work </a:t>
            </a:r>
            <a:r>
              <a:rPr lang="de-DE" sz="1800" dirty="0" err="1"/>
              <a:t>Saxony</a:t>
            </a:r>
            <a:r>
              <a:rPr lang="de-DE" sz="1800" dirty="0"/>
              <a:t>-Anhalt</a:t>
            </a:r>
            <a:endParaRPr lang="de-DE" sz="1800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AE210F-1B2C-494C-9A99-F8E4990D3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625476"/>
            <a:ext cx="7632700" cy="858837"/>
          </a:xfrm>
        </p:spPr>
        <p:txBody>
          <a:bodyPr/>
          <a:lstStyle/>
          <a:p>
            <a:r>
              <a:rPr lang="de-DE" dirty="0"/>
              <a:t>Further Education/HoMe Academy</a:t>
            </a:r>
          </a:p>
          <a:p>
            <a:endParaRPr lang="de-DE" dirty="0"/>
          </a:p>
        </p:txBody>
      </p:sp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5A6C8E34-06B5-41E3-B20A-476A3205C5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3" y="0"/>
            <a:ext cx="3900487" cy="6423025"/>
          </a:xfrm>
        </p:spPr>
      </p:pic>
    </p:spTree>
    <p:extLst>
      <p:ext uri="{BB962C8B-B14F-4D97-AF65-F5344CB8AC3E}">
        <p14:creationId xmlns:p14="http://schemas.microsoft.com/office/powerpoint/2010/main" val="2862245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5F6AA5-8606-401F-AA1C-1FF3578FC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988" y="1500935"/>
            <a:ext cx="8963025" cy="374435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General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admission</a:t>
            </a:r>
            <a:r>
              <a:rPr lang="de-DE" dirty="0"/>
              <a:t> </a:t>
            </a:r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i="1" dirty="0" err="1"/>
              <a:t>or</a:t>
            </a:r>
            <a:endParaRPr lang="de-DE" i="1" dirty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technical</a:t>
            </a:r>
            <a:r>
              <a:rPr lang="de-DE" dirty="0"/>
              <a:t> college entrance qualification </a:t>
            </a:r>
            <a:r>
              <a:rPr lang="de-DE" i="1" dirty="0"/>
              <a:t>or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 err="1"/>
              <a:t>Subject-related</a:t>
            </a:r>
            <a:r>
              <a:rPr lang="de-DE" dirty="0"/>
              <a:t> higher education entrance qualification </a:t>
            </a:r>
            <a:r>
              <a:rPr lang="de-DE" i="1" dirty="0"/>
              <a:t>or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 err="1"/>
              <a:t>Vocational</a:t>
            </a:r>
            <a:r>
              <a:rPr lang="de-DE" dirty="0"/>
              <a:t> further training qualifications </a:t>
            </a:r>
            <a:r>
              <a:rPr lang="de-DE" dirty="0" err="1"/>
              <a:t>entitling</a:t>
            </a:r>
            <a:r>
              <a:rPr lang="de-DE" dirty="0"/>
              <a:t> holder </a:t>
            </a:r>
            <a:br>
              <a:rPr lang="de-DE" dirty="0"/>
            </a:br>
            <a:r>
              <a:rPr lang="de-DE" dirty="0"/>
              <a:t>to </a:t>
            </a:r>
            <a:r>
              <a:rPr lang="de-DE" dirty="0" err="1"/>
              <a:t>study</a:t>
            </a:r>
            <a:r>
              <a:rPr lang="de-DE" dirty="0"/>
              <a:t> (e.g. Master craftsman, Master </a:t>
            </a:r>
            <a:r>
              <a:rPr lang="de-DE" dirty="0" err="1"/>
              <a:t>technician</a:t>
            </a:r>
            <a:r>
              <a:rPr lang="de-DE" dirty="0"/>
              <a:t>) </a:t>
            </a:r>
            <a:r>
              <a:rPr lang="de-DE" i="1" dirty="0"/>
              <a:t>or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HoMe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test</a:t>
            </a:r>
            <a:r>
              <a:rPr lang="de-DE" dirty="0"/>
              <a:t>: </a:t>
            </a:r>
            <a:r>
              <a:rPr lang="de-DE" dirty="0" err="1"/>
              <a:t>subject-based</a:t>
            </a:r>
            <a:r>
              <a:rPr lang="de-DE" dirty="0"/>
              <a:t>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admission</a:t>
            </a:r>
            <a:r>
              <a:rPr lang="de-DE" dirty="0"/>
              <a:t> for professionally </a:t>
            </a:r>
            <a:r>
              <a:rPr lang="de-DE" dirty="0" err="1"/>
              <a:t>qualified</a:t>
            </a:r>
            <a:r>
              <a:rPr lang="de-DE" dirty="0"/>
              <a:t> </a:t>
            </a:r>
            <a:r>
              <a:rPr lang="de-DE" dirty="0" err="1"/>
              <a:t>persons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 intermediate school-leaving certificate + </a:t>
            </a:r>
            <a:r>
              <a:rPr lang="de-DE" dirty="0" err="1"/>
              <a:t>full</a:t>
            </a:r>
            <a:r>
              <a:rPr lang="de-DE" dirty="0"/>
              <a:t> </a:t>
            </a:r>
            <a:r>
              <a:rPr lang="de-DE" dirty="0" err="1"/>
              <a:t>vocational</a:t>
            </a:r>
            <a:r>
              <a:rPr lang="de-DE" dirty="0"/>
              <a:t> training + 3 years of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experience</a:t>
            </a:r>
            <a:endParaRPr lang="de-DE" dirty="0"/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International students: please check our international website </a:t>
            </a:r>
            <a:br>
              <a:rPr lang="en-US" dirty="0"/>
            </a:br>
            <a:r>
              <a:rPr lang="en-US" dirty="0"/>
              <a:t>for admission requirements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AE210F-1B2C-494C-9A99-F8E4990D3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General Admission </a:t>
            </a:r>
            <a:r>
              <a:rPr lang="de-DE" dirty="0" err="1"/>
              <a:t>Requirements</a:t>
            </a:r>
            <a:endParaRPr lang="de-DE" dirty="0"/>
          </a:p>
          <a:p>
            <a:endParaRPr lang="de-DE" dirty="0"/>
          </a:p>
        </p:txBody>
      </p:sp>
      <p:pic>
        <p:nvPicPr>
          <p:cNvPr id="8" name="Bildplatzhalter 4">
            <a:extLst>
              <a:ext uri="{FF2B5EF4-FFF2-40B4-BE49-F238E27FC236}">
                <a16:creationId xmlns:a16="http://schemas.microsoft.com/office/drawing/2014/main" id="{5B78EEAC-557D-4104-9E87-8CDE3F5B54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013" y="0"/>
            <a:ext cx="2566987" cy="6423025"/>
          </a:xfrm>
        </p:spPr>
      </p:pic>
    </p:spTree>
    <p:extLst>
      <p:ext uri="{BB962C8B-B14F-4D97-AF65-F5344CB8AC3E}">
        <p14:creationId xmlns:p14="http://schemas.microsoft.com/office/powerpoint/2010/main" val="216233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C97EB4F-B989-47A4-9540-5032367BCE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00487" cy="6435634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F2ADB5-B2FF-4B88-9072-96D0DAF482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163" y="1479550"/>
            <a:ext cx="7058025" cy="43211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 err="1"/>
              <a:t>Various</a:t>
            </a:r>
            <a:r>
              <a:rPr lang="de-DE" dirty="0"/>
              <a:t> all-</a:t>
            </a:r>
            <a:r>
              <a:rPr lang="de-DE" dirty="0" err="1"/>
              <a:t>year</a:t>
            </a:r>
            <a:r>
              <a:rPr lang="de-DE" dirty="0"/>
              <a:t>-</a:t>
            </a:r>
            <a:r>
              <a:rPr lang="de-DE" dirty="0" err="1"/>
              <a:t>round</a:t>
            </a:r>
            <a:r>
              <a:rPr lang="de-DE" dirty="0"/>
              <a:t> and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programmes</a:t>
            </a:r>
            <a:endParaRPr lang="de-DE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i="1" dirty="0"/>
              <a:t>Taster studies </a:t>
            </a:r>
            <a:r>
              <a:rPr lang="de-DE" dirty="0"/>
              <a:t>several times a semester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/>
              <a:t>Study orientation events for school classes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/>
              <a:t>Girls' Day and Boys' Day </a:t>
            </a:r>
            <a:r>
              <a:rPr lang="de-DE" dirty="0" err="1"/>
              <a:t>programmes</a:t>
            </a:r>
            <a:endParaRPr lang="de-DE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/>
              <a:t>University Open Day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/>
              <a:t>Information at education fairs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/>
              <a:t>General study counselling and </a:t>
            </a:r>
            <a:r>
              <a:rPr lang="de-DE" dirty="0" err="1"/>
              <a:t>advice</a:t>
            </a:r>
            <a:r>
              <a:rPr lang="de-DE" dirty="0"/>
              <a:t> on </a:t>
            </a:r>
            <a:r>
              <a:rPr lang="de-DE" dirty="0" err="1"/>
              <a:t>subject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course</a:t>
            </a:r>
            <a:endParaRPr lang="de-DE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/>
              <a:t>Campus </a:t>
            </a:r>
            <a:r>
              <a:rPr lang="de-DE" dirty="0" err="1"/>
              <a:t>tours</a:t>
            </a:r>
            <a:endParaRPr lang="de-DE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dirty="0" err="1"/>
              <a:t>Parents</a:t>
            </a:r>
            <a:r>
              <a:rPr lang="de-DE" dirty="0"/>
              <a:t>‘ </a:t>
            </a:r>
            <a:r>
              <a:rPr lang="de-DE" dirty="0" err="1"/>
              <a:t>Evenings</a:t>
            </a:r>
            <a:r>
              <a:rPr lang="de-DE" dirty="0"/>
              <a:t> at Schools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FBEBC9-7C41-49C9-B076-55A8CDC9DA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163" y="620713"/>
            <a:ext cx="7058025" cy="858837"/>
          </a:xfrm>
        </p:spPr>
        <p:txBody>
          <a:bodyPr/>
          <a:lstStyle/>
          <a:p>
            <a:r>
              <a:rPr lang="de-DE" dirty="0"/>
              <a:t>Study orientation</a:t>
            </a:r>
          </a:p>
        </p:txBody>
      </p:sp>
    </p:spTree>
    <p:extLst>
      <p:ext uri="{BB962C8B-B14F-4D97-AF65-F5344CB8AC3E}">
        <p14:creationId xmlns:p14="http://schemas.microsoft.com/office/powerpoint/2010/main" val="82356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B7452E4-2D38-4639-99E5-988EECC284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988" y="624681"/>
            <a:ext cx="7054850" cy="890587"/>
          </a:xfrm>
        </p:spPr>
        <p:txBody>
          <a:bodyPr/>
          <a:lstStyle/>
          <a:p>
            <a:r>
              <a:rPr lang="de-DE" dirty="0"/>
              <a:t>Study </a:t>
            </a:r>
            <a:r>
              <a:rPr lang="de-DE" dirty="0" err="1"/>
              <a:t>Abroad</a:t>
            </a:r>
            <a:r>
              <a:rPr lang="de-DE" dirty="0"/>
              <a:t>/</a:t>
            </a:r>
            <a:br>
              <a:rPr lang="de-DE" dirty="0"/>
            </a:br>
            <a:r>
              <a:rPr lang="de-DE" dirty="0"/>
              <a:t>International </a:t>
            </a:r>
            <a:r>
              <a:rPr lang="de-DE" dirty="0" err="1"/>
              <a:t>Students</a:t>
            </a:r>
            <a:endParaRPr lang="de-DE" dirty="0"/>
          </a:p>
        </p:txBody>
      </p:sp>
      <p:pic>
        <p:nvPicPr>
          <p:cNvPr id="9" name="Bildplatzhalter 8" descr="Ein Bild, das draußen, Person, sitzend, Gras enthält.&#10;&#10;Automatisch generierte Beschreibung">
            <a:extLst>
              <a:ext uri="{FF2B5EF4-FFF2-40B4-BE49-F238E27FC236}">
                <a16:creationId xmlns:a16="http://schemas.microsoft.com/office/drawing/2014/main" id="{6B1E9C34-6A99-421B-8F06-5CD4AFEC786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3" y="0"/>
            <a:ext cx="3902076" cy="6423025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70A51B-130B-4D4F-A45D-80E6AC5098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196" y="2061130"/>
            <a:ext cx="7055642" cy="380388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Cooperation partners in around 40 countries around the world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de-DE" dirty="0" err="1"/>
              <a:t>Advice</a:t>
            </a:r>
            <a:r>
              <a:rPr lang="de-DE" dirty="0"/>
              <a:t> and support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</a:t>
            </a:r>
            <a:r>
              <a:rPr lang="de-DE" dirty="0" err="1"/>
              <a:t>regarding</a:t>
            </a:r>
            <a:endParaRPr lang="de-DE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Studying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abroad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An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internship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abroad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Participation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 in International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Weeks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summer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schools</a:t>
            </a:r>
            <a:endParaRPr lang="de-DE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dirty="0"/>
              <a:t>Language courses in English, French, German, Russian and Spanish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dirty="0" err="1"/>
              <a:t>Intercultural</a:t>
            </a:r>
            <a:r>
              <a:rPr lang="de-DE" dirty="0"/>
              <a:t> Competence </a:t>
            </a:r>
            <a:r>
              <a:rPr lang="de-DE" dirty="0" err="1"/>
              <a:t>Certificate</a:t>
            </a:r>
            <a:endParaRPr lang="de-DE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dirty="0"/>
              <a:t>Buddy-Service and International Office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936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D06EEC8-A677-4A04-B2D5-BE56BE4B29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HoMe</a:t>
            </a:r>
            <a:r>
              <a:rPr lang="de-DE" dirty="0"/>
              <a:t> Start-up Service 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3D7A764-DB6F-48B8-AD4C-69D63C7C68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988" y="1484312"/>
            <a:ext cx="5530581" cy="4100941"/>
          </a:xfrm>
        </p:spPr>
        <p:txBody>
          <a:bodyPr/>
          <a:lstStyle/>
          <a:p>
            <a:r>
              <a:rPr lang="en-US" dirty="0"/>
              <a:t>Generating ideas</a:t>
            </a:r>
          </a:p>
          <a:p>
            <a:r>
              <a:rPr lang="en-US" dirty="0"/>
              <a:t>Start-up consultation and support</a:t>
            </a:r>
          </a:p>
          <a:p>
            <a:r>
              <a:rPr lang="en-US" dirty="0"/>
              <a:t>Subsidies and financing</a:t>
            </a:r>
          </a:p>
          <a:p>
            <a:r>
              <a:rPr lang="en-US" dirty="0"/>
              <a:t>Property rights and </a:t>
            </a:r>
            <a:r>
              <a:rPr lang="en-US" dirty="0" err="1"/>
              <a:t>utilisation</a:t>
            </a:r>
            <a:r>
              <a:rPr lang="en-US" dirty="0"/>
              <a:t> strategy</a:t>
            </a:r>
          </a:p>
          <a:p>
            <a:r>
              <a:rPr lang="en-US" dirty="0"/>
              <a:t>Networking</a:t>
            </a:r>
          </a:p>
          <a:p>
            <a:pPr marL="0" indent="0">
              <a:buNone/>
            </a:pPr>
            <a:r>
              <a:rPr lang="en-US" dirty="0"/>
              <a:t>With events, mentoring and coaching </a:t>
            </a:r>
            <a:r>
              <a:rPr lang="en-US" b="1" dirty="0"/>
              <a:t>"Step by step to your own business"</a:t>
            </a:r>
            <a:endParaRPr lang="de-DE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63987C-BD0F-4D14-8A5D-73419C39E24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9506" y="5580790"/>
            <a:ext cx="205105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2C68374-1832-4B5B-ACAF-58FAC87AA45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79" y="5442857"/>
            <a:ext cx="1257300" cy="720725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E3D5EE-39B7-AED2-1F71-730B9F8034D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Bildplatzhalter 14">
            <a:extLst>
              <a:ext uri="{FF2B5EF4-FFF2-40B4-BE49-F238E27FC236}">
                <a16:creationId xmlns:a16="http://schemas.microsoft.com/office/drawing/2014/main" id="{DBC6FA3C-F393-78D6-12C3-4D805BEC42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838" y="620714"/>
            <a:ext cx="3816350" cy="53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11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3">
            <a:extLst>
              <a:ext uri="{FF2B5EF4-FFF2-40B4-BE49-F238E27FC236}">
                <a16:creationId xmlns:a16="http://schemas.microsoft.com/office/drawing/2014/main" id="{92FFA668-3229-4891-A08F-FA61FE3004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88925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E51D850-3859-44B5-BD01-9BD6B5321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813" y="3501444"/>
            <a:ext cx="10874375" cy="828675"/>
          </a:xfrm>
        </p:spPr>
        <p:txBody>
          <a:bodyPr/>
          <a:lstStyle/>
          <a:p>
            <a:r>
              <a:rPr lang="de-DE" dirty="0"/>
              <a:t>Research, Transfer and Promotion </a:t>
            </a:r>
            <a:r>
              <a:rPr lang="de-DE" dirty="0" err="1"/>
              <a:t>of</a:t>
            </a:r>
            <a:r>
              <a:rPr lang="de-DE" dirty="0"/>
              <a:t> Young Researchers and </a:t>
            </a:r>
            <a:r>
              <a:rPr lang="de-DE" dirty="0" err="1"/>
              <a:t>Scientists</a:t>
            </a:r>
            <a:endParaRPr lang="de-DE" dirty="0"/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D9C0BE70-5B5D-47B8-80B1-550B43129936}"/>
              </a:ext>
            </a:extLst>
          </p:cNvPr>
          <p:cNvSpPr txBox="1">
            <a:spLocks/>
          </p:cNvSpPr>
          <p:nvPr/>
        </p:nvSpPr>
        <p:spPr>
          <a:xfrm>
            <a:off x="658813" y="4941887"/>
            <a:ext cx="10874374" cy="863601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6800" marR="0" lvl="0" indent="-406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de-DE" dirty="0"/>
              <a:t>Regional </a:t>
            </a:r>
            <a:r>
              <a:rPr lang="de-DE" dirty="0" err="1"/>
              <a:t>roots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–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operating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de-DE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internationally</a:t>
            </a:r>
            <a:r>
              <a:rPr kumimoji="0" lang="de-DE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– </a:t>
            </a:r>
            <a:r>
              <a:rPr lang="de-DE" dirty="0" err="1"/>
              <a:t>committed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sustainability</a:t>
            </a:r>
            <a:endParaRPr kumimoji="0" lang="de-DE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06800" marR="0" lvl="0" indent="-406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de-DE" dirty="0"/>
              <a:t>Providing an </a:t>
            </a:r>
            <a:r>
              <a:rPr lang="de-DE" dirty="0" err="1"/>
              <a:t>impulse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region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A729611-7C81-42DD-A48E-1AFC33D40356}"/>
              </a:ext>
            </a:extLst>
          </p:cNvPr>
          <p:cNvSpPr/>
          <p:nvPr/>
        </p:nvSpPr>
        <p:spPr>
          <a:xfrm>
            <a:off x="666498" y="2673250"/>
            <a:ext cx="432000" cy="432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46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B4B80C7-FAEC-404D-8EC2-9FD0529B52C8}"/>
              </a:ext>
            </a:extLst>
          </p:cNvPr>
          <p:cNvSpPr>
            <a:spLocks noGrp="1"/>
          </p:cNvSpPr>
          <p:nvPr/>
        </p:nvSpPr>
        <p:spPr>
          <a:xfrm>
            <a:off x="658814" y="1862469"/>
            <a:ext cx="10874374" cy="4230304"/>
          </a:xfrm>
          <a:prstGeom prst="rect">
            <a:avLst/>
          </a:prstGeom>
        </p:spPr>
        <p:txBody>
          <a:bodyPr lIns="0" tIns="0" rIns="0" bIns="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5000"/>
              </a:lnSpc>
              <a:spcAft>
                <a:spcPts val="720"/>
              </a:spcAft>
            </a:pPr>
            <a:r>
              <a:rPr lang="de-DE" dirty="0" err="1"/>
              <a:t>Excellent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on </a:t>
            </a:r>
            <a:r>
              <a:rPr lang="de-DE" dirty="0" err="1"/>
              <a:t>pressing</a:t>
            </a:r>
            <a:r>
              <a:rPr lang="de-DE" dirty="0"/>
              <a:t> </a:t>
            </a:r>
            <a:r>
              <a:rPr lang="de-DE" dirty="0" err="1"/>
              <a:t>issues</a:t>
            </a:r>
            <a:r>
              <a:rPr lang="de-DE" dirty="0"/>
              <a:t>: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solutions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b="1" dirty="0" err="1"/>
              <a:t>current</a:t>
            </a:r>
            <a:r>
              <a:rPr lang="de-DE" b="1" dirty="0"/>
              <a:t> </a:t>
            </a:r>
            <a:r>
              <a:rPr lang="de-DE" b="1" dirty="0" err="1"/>
              <a:t>societal</a:t>
            </a:r>
            <a:r>
              <a:rPr lang="de-DE" b="1" dirty="0"/>
              <a:t> </a:t>
            </a:r>
            <a:r>
              <a:rPr lang="de-DE" b="1" dirty="0" err="1"/>
              <a:t>challenges</a:t>
            </a:r>
            <a:r>
              <a:rPr lang="de-DE" b="1" dirty="0"/>
              <a:t> </a:t>
            </a:r>
            <a:r>
              <a:rPr lang="de-DE" dirty="0"/>
              <a:t>in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: </a:t>
            </a:r>
            <a:r>
              <a:rPr lang="de-DE" i="1" dirty="0" err="1"/>
              <a:t>Sustainable</a:t>
            </a:r>
            <a:r>
              <a:rPr lang="de-DE" i="1" dirty="0"/>
              <a:t> </a:t>
            </a:r>
            <a:r>
              <a:rPr lang="de-DE" i="1" dirty="0" err="1"/>
              <a:t>Processes</a:t>
            </a:r>
            <a:r>
              <a:rPr lang="de-DE" i="1" dirty="0"/>
              <a:t> </a:t>
            </a:r>
            <a:r>
              <a:rPr lang="de-DE" dirty="0"/>
              <a:t>and </a:t>
            </a:r>
            <a:r>
              <a:rPr lang="de-DE" i="1" dirty="0"/>
              <a:t>Digital Change</a:t>
            </a:r>
            <a:r>
              <a:rPr lang="de-DE" b="1" i="1" dirty="0"/>
              <a:t> </a:t>
            </a:r>
            <a:endParaRPr lang="de-DE" i="1" dirty="0"/>
          </a:p>
          <a:p>
            <a:pPr>
              <a:lnSpc>
                <a:spcPct val="105000"/>
              </a:lnSpc>
              <a:spcAft>
                <a:spcPts val="720"/>
              </a:spcAft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</a:t>
            </a:r>
            <a:r>
              <a:rPr lang="de-DE" dirty="0" err="1"/>
              <a:t>member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Competence Network </a:t>
            </a:r>
            <a:r>
              <a:rPr lang="de-DE" dirty="0" err="1"/>
              <a:t>for</a:t>
            </a:r>
            <a:r>
              <a:rPr lang="de-DE" dirty="0"/>
              <a:t> Applied </a:t>
            </a:r>
            <a:r>
              <a:rPr lang="de-DE" dirty="0" err="1"/>
              <a:t>and</a:t>
            </a:r>
            <a:r>
              <a:rPr lang="de-DE" dirty="0"/>
              <a:t> Transfer-</a:t>
            </a:r>
            <a:r>
              <a:rPr lang="de-DE" dirty="0" err="1"/>
              <a:t>Orientated</a:t>
            </a:r>
            <a:r>
              <a:rPr lang="de-DE" dirty="0"/>
              <a:t> Research (KAT): </a:t>
            </a:r>
            <a:r>
              <a:rPr lang="de-DE" dirty="0" err="1"/>
              <a:t>we</a:t>
            </a:r>
            <a:r>
              <a:rPr lang="de-DE" dirty="0"/>
              <a:t> do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together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and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organizations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companies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. </a:t>
            </a:r>
          </a:p>
          <a:p>
            <a:pPr>
              <a:lnSpc>
                <a:spcPct val="105000"/>
              </a:lnSpc>
              <a:spcAft>
                <a:spcPts val="720"/>
              </a:spcAft>
            </a:pP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university</a:t>
            </a:r>
            <a:r>
              <a:rPr lang="de-DE" dirty="0"/>
              <a:t> </a:t>
            </a:r>
            <a:r>
              <a:rPr lang="de-DE" dirty="0" err="1"/>
              <a:t>promotes</a:t>
            </a:r>
            <a:r>
              <a:rPr lang="de-DE" dirty="0"/>
              <a:t> </a:t>
            </a:r>
            <a:r>
              <a:rPr lang="de-DE" dirty="0" err="1"/>
              <a:t>start-ups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b="1" dirty="0" err="1"/>
              <a:t>found</a:t>
            </a:r>
            <a:r>
              <a:rPr lang="de-DE" b="1" dirty="0"/>
              <a:t> </a:t>
            </a:r>
            <a:r>
              <a:rPr lang="de-DE" b="1" dirty="0" err="1"/>
              <a:t>new</a:t>
            </a:r>
            <a:r>
              <a:rPr lang="de-DE" b="1" dirty="0"/>
              <a:t> </a:t>
            </a:r>
            <a:r>
              <a:rPr lang="de-DE" b="1" dirty="0" err="1"/>
              <a:t>businesses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providing</a:t>
            </a:r>
            <a:r>
              <a:rPr lang="de-DE" b="1" dirty="0"/>
              <a:t> </a:t>
            </a:r>
            <a:r>
              <a:rPr lang="de-DE" b="1" dirty="0" err="1"/>
              <a:t>advice</a:t>
            </a:r>
            <a:r>
              <a:rPr lang="de-DE" b="1" dirty="0"/>
              <a:t> and support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start-ups</a:t>
            </a:r>
            <a:r>
              <a:rPr lang="de-DE" dirty="0"/>
              <a:t>.</a:t>
            </a:r>
          </a:p>
          <a:p>
            <a:pPr>
              <a:lnSpc>
                <a:spcPct val="105000"/>
              </a:lnSpc>
              <a:spcAft>
                <a:spcPts val="720"/>
              </a:spcAft>
            </a:pPr>
            <a:r>
              <a:rPr lang="de-DE" dirty="0" err="1"/>
              <a:t>We</a:t>
            </a:r>
            <a:r>
              <a:rPr lang="de-DE" dirty="0"/>
              <a:t> support </a:t>
            </a:r>
            <a:r>
              <a:rPr lang="de-DE" dirty="0" err="1"/>
              <a:t>young</a:t>
            </a:r>
            <a:r>
              <a:rPr lang="de-DE" dirty="0"/>
              <a:t> </a:t>
            </a:r>
            <a:r>
              <a:rPr lang="de-DE" dirty="0" err="1"/>
              <a:t>academics</a:t>
            </a:r>
            <a:r>
              <a:rPr lang="de-DE" dirty="0"/>
              <a:t> and </a:t>
            </a:r>
            <a:r>
              <a:rPr lang="de-DE" dirty="0" err="1"/>
              <a:t>scientists</a:t>
            </a:r>
            <a:r>
              <a:rPr lang="de-DE" dirty="0"/>
              <a:t>: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talent</a:t>
            </a:r>
            <a:r>
              <a:rPr lang="de-DE" dirty="0"/>
              <a:t> </a:t>
            </a:r>
            <a:r>
              <a:rPr lang="de-DE" b="1" dirty="0"/>
              <a:t>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region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providing</a:t>
            </a:r>
            <a:r>
              <a:rPr lang="de-DE" dirty="0"/>
              <a:t> </a:t>
            </a:r>
            <a:r>
              <a:rPr lang="de-DE" dirty="0" err="1"/>
              <a:t>advice</a:t>
            </a:r>
            <a:r>
              <a:rPr lang="de-DE" dirty="0"/>
              <a:t> and support.</a:t>
            </a:r>
          </a:p>
          <a:p>
            <a:pPr>
              <a:lnSpc>
                <a:spcPct val="105000"/>
              </a:lnSpc>
              <a:spcAft>
                <a:spcPts val="720"/>
              </a:spcAft>
            </a:pPr>
            <a:r>
              <a:rPr lang="en-US" dirty="0"/>
              <a:t>CASE project for the </a:t>
            </a:r>
            <a:r>
              <a:rPr lang="en-US" b="1" dirty="0"/>
              <a:t>development and recruitment of professorial staff </a:t>
            </a:r>
            <a:r>
              <a:rPr lang="en-US" dirty="0"/>
              <a:t>(federal-state initiative FH Personal, 2021–2027)</a:t>
            </a:r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5A6E8DFC-7E56-4F3A-ABB4-77EEB85B25E0}"/>
              </a:ext>
            </a:extLst>
          </p:cNvPr>
          <p:cNvSpPr>
            <a:spLocks noGrp="1"/>
          </p:cNvSpPr>
          <p:nvPr/>
        </p:nvSpPr>
        <p:spPr>
          <a:xfrm>
            <a:off x="65881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84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Research</a:t>
            </a:r>
            <a:r>
              <a:rPr lang="de-DE" sz="2800" dirty="0"/>
              <a:t>, Transfer </a:t>
            </a:r>
            <a:r>
              <a:rPr lang="de-DE" dirty="0"/>
              <a:t>and Promotion </a:t>
            </a:r>
            <a:r>
              <a:rPr lang="de-DE" dirty="0" err="1"/>
              <a:t>of</a:t>
            </a:r>
            <a:r>
              <a:rPr lang="de-DE" dirty="0"/>
              <a:t> Young Researchers and </a:t>
            </a:r>
            <a:r>
              <a:rPr lang="de-DE" dirty="0" err="1"/>
              <a:t>Scientists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15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6E8DFC-7E56-4F3A-ABB4-77EEB85B2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3574" y="1481513"/>
            <a:ext cx="5145089" cy="4323975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/>
              <a:t>Processes</a:t>
            </a:r>
            <a:endParaRPr lang="de-DE" b="1" dirty="0"/>
          </a:p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support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reorientation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economy</a:t>
            </a:r>
            <a:r>
              <a:rPr lang="de-DE" b="1" dirty="0"/>
              <a:t> and </a:t>
            </a:r>
            <a:r>
              <a:rPr lang="de-DE" b="1" dirty="0" err="1"/>
              <a:t>society</a:t>
            </a:r>
            <a:r>
              <a:rPr lang="de-DE" b="1" dirty="0"/>
              <a:t> </a:t>
            </a:r>
            <a:r>
              <a:rPr lang="de-DE" dirty="0"/>
              <a:t>and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help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 err="1"/>
              <a:t>transformation</a:t>
            </a:r>
            <a:r>
              <a:rPr lang="de-DE" b="1" dirty="0"/>
              <a:t> </a:t>
            </a:r>
            <a:r>
              <a:rPr lang="de-DE" b="1" dirty="0" err="1"/>
              <a:t>towards</a:t>
            </a:r>
            <a:r>
              <a:rPr lang="de-DE" b="1" dirty="0"/>
              <a:t> </a:t>
            </a:r>
            <a:r>
              <a:rPr lang="de-DE" b="1" dirty="0" err="1"/>
              <a:t>sustainability</a:t>
            </a:r>
            <a:r>
              <a:rPr lang="de-DE" dirty="0"/>
              <a:t>.  </a:t>
            </a:r>
          </a:p>
          <a:p>
            <a:r>
              <a:rPr lang="de-DE" dirty="0"/>
              <a:t>Here </a:t>
            </a:r>
            <a:r>
              <a:rPr lang="de-DE" dirty="0" err="1"/>
              <a:t>sustainability</a:t>
            </a:r>
            <a:r>
              <a:rPr lang="de-DE" dirty="0"/>
              <a:t> </a:t>
            </a:r>
            <a:r>
              <a:rPr lang="de-DE" dirty="0" err="1"/>
              <a:t>must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seen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concept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three</a:t>
            </a:r>
            <a:r>
              <a:rPr lang="de-DE" dirty="0"/>
              <a:t> </a:t>
            </a:r>
            <a:r>
              <a:rPr lang="de-DE" dirty="0" err="1"/>
              <a:t>equally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pillars</a:t>
            </a:r>
            <a:r>
              <a:rPr lang="de-DE" dirty="0"/>
              <a:t>: </a:t>
            </a:r>
            <a:r>
              <a:rPr lang="de-DE" b="1" dirty="0"/>
              <a:t>environmental </a:t>
            </a:r>
            <a:r>
              <a:rPr lang="de-DE" b="1" dirty="0" err="1"/>
              <a:t>compatability</a:t>
            </a:r>
            <a:r>
              <a:rPr lang="de-DE" b="1" dirty="0"/>
              <a:t>, social </a:t>
            </a:r>
            <a:r>
              <a:rPr lang="de-DE" b="1" dirty="0" err="1"/>
              <a:t>justice</a:t>
            </a:r>
            <a:r>
              <a:rPr lang="de-DE" b="1" dirty="0"/>
              <a:t> and </a:t>
            </a:r>
            <a:r>
              <a:rPr lang="de-DE" b="1" dirty="0" err="1"/>
              <a:t>economic</a:t>
            </a:r>
            <a:r>
              <a:rPr lang="de-DE" b="1" dirty="0"/>
              <a:t> </a:t>
            </a:r>
            <a:r>
              <a:rPr lang="de-DE" b="1" dirty="0" err="1"/>
              <a:t>efficiency</a:t>
            </a:r>
            <a:r>
              <a:rPr lang="de-DE" b="1" dirty="0"/>
              <a:t>.</a:t>
            </a:r>
            <a:r>
              <a:rPr lang="de-DE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AFC192E-221E-4281-AACA-8B61AAB442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5717" y="1481513"/>
            <a:ext cx="5145088" cy="43239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Digital Change</a:t>
            </a:r>
          </a:p>
          <a:p>
            <a:r>
              <a:rPr lang="de-DE" dirty="0"/>
              <a:t>The </a:t>
            </a:r>
            <a:r>
              <a:rPr lang="de-DE" dirty="0" err="1"/>
              <a:t>aim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bundle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efforts</a:t>
            </a:r>
            <a:r>
              <a:rPr lang="de-DE" dirty="0"/>
              <a:t> </a:t>
            </a:r>
            <a:r>
              <a:rPr lang="de-DE" dirty="0" err="1"/>
              <a:t>around</a:t>
            </a:r>
            <a:r>
              <a:rPr lang="de-DE" dirty="0"/>
              <a:t> </a:t>
            </a:r>
            <a:r>
              <a:rPr lang="de-DE" b="1" dirty="0"/>
              <a:t>digital </a:t>
            </a:r>
            <a:r>
              <a:rPr lang="de-DE" b="1" dirty="0" err="1"/>
              <a:t>technologies</a:t>
            </a:r>
            <a:r>
              <a:rPr lang="de-DE" b="1" dirty="0"/>
              <a:t> </a:t>
            </a:r>
            <a:r>
              <a:rPr lang="de-DE" dirty="0"/>
              <a:t>in an </a:t>
            </a:r>
            <a:r>
              <a:rPr lang="de-DE" dirty="0" err="1"/>
              <a:t>interdisciplinary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, </a:t>
            </a:r>
            <a:r>
              <a:rPr lang="de-DE" dirty="0" err="1"/>
              <a:t>thus</a:t>
            </a:r>
            <a:r>
              <a:rPr lang="de-DE" dirty="0"/>
              <a:t> </a:t>
            </a:r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forward</a:t>
            </a:r>
            <a:r>
              <a:rPr lang="de-DE" dirty="0"/>
              <a:t> </a:t>
            </a:r>
            <a:r>
              <a:rPr lang="de-DE" b="1" dirty="0" err="1"/>
              <a:t>development</a:t>
            </a:r>
            <a:r>
              <a:rPr lang="de-DE" b="1" dirty="0"/>
              <a:t> in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region</a:t>
            </a:r>
            <a:r>
              <a:rPr lang="de-DE" dirty="0"/>
              <a:t>.</a:t>
            </a:r>
            <a:r>
              <a:rPr lang="de-DE" b="1" dirty="0"/>
              <a:t> </a:t>
            </a:r>
            <a:endParaRPr lang="de-DE" dirty="0"/>
          </a:p>
          <a:p>
            <a:r>
              <a:rPr lang="de-DE" dirty="0"/>
              <a:t>In </a:t>
            </a:r>
            <a:r>
              <a:rPr lang="de-DE" dirty="0" err="1"/>
              <a:t>accordance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profile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/>
              <a:t>focus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numerous</a:t>
            </a:r>
            <a:r>
              <a:rPr lang="de-DE" dirty="0"/>
              <a:t> </a:t>
            </a:r>
            <a:r>
              <a:rPr lang="de-DE" dirty="0" err="1"/>
              <a:t>possibilities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b="1" dirty="0"/>
              <a:t>Industry 4.0 </a:t>
            </a: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areas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, </a:t>
            </a:r>
            <a:r>
              <a:rPr lang="de-DE" dirty="0" err="1"/>
              <a:t>work</a:t>
            </a:r>
            <a:r>
              <a:rPr lang="de-DE" dirty="0"/>
              <a:t> and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all </a:t>
            </a:r>
            <a:r>
              <a:rPr lang="de-DE" dirty="0" err="1"/>
              <a:t>equally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interdisciplinary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focus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3D0664-835C-40E8-A316-774F0212BB45}"/>
              </a:ext>
            </a:extLst>
          </p:cNvPr>
          <p:cNvPicPr/>
          <p:nvPr/>
        </p:nvPicPr>
        <p:blipFill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204" y="1214718"/>
            <a:ext cx="1092474" cy="10513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84F1068-A0A8-4595-AC83-0D637A4AEF2B}"/>
              </a:ext>
            </a:extLst>
          </p:cNvPr>
          <p:cNvPicPr/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108" y="1214618"/>
            <a:ext cx="1092474" cy="105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8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">
            <a:extLst>
              <a:ext uri="{FF2B5EF4-FFF2-40B4-BE49-F238E27FC236}">
                <a16:creationId xmlns:a16="http://schemas.microsoft.com/office/drawing/2014/main" id="{5A8D88FA-9AEE-4AC4-B71B-C94A6CD56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987" y="624681"/>
            <a:ext cx="7054851" cy="368301"/>
          </a:xfrm>
        </p:spPr>
        <p:txBody>
          <a:bodyPr/>
          <a:lstStyle/>
          <a:p>
            <a:r>
              <a:rPr lang="de-DE" dirty="0"/>
              <a:t>HoMe Research Promotion </a:t>
            </a:r>
            <a:r>
              <a:rPr lang="de-DE" dirty="0" err="1"/>
              <a:t>Centres</a:t>
            </a:r>
            <a:endParaRPr lang="de-DE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0FBA2B1-17D4-4EDD-8727-2A8CB18ECA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988" y="1484312"/>
            <a:ext cx="8963817" cy="432117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dirty="0"/>
              <a:t>Are pioneering, i.e. universities of applied sciences in Saxony-Anhalt have had the right to award doctorates independently </a:t>
            </a:r>
            <a:br>
              <a:rPr lang="en-US" dirty="0"/>
            </a:br>
            <a:r>
              <a:rPr lang="en-US" dirty="0"/>
              <a:t>since May 2021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dirty="0" err="1"/>
              <a:t>HoMe</a:t>
            </a:r>
            <a:r>
              <a:rPr lang="en-US" dirty="0"/>
              <a:t> participates in the activities of two out of a total of five inter-university doctoral </a:t>
            </a:r>
            <a:r>
              <a:rPr lang="en-US" dirty="0" err="1"/>
              <a:t>centres</a:t>
            </a:r>
            <a:endParaRPr lang="en-US" dirty="0"/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b="1" dirty="0"/>
              <a:t>Doctoral Centre for Social, Health and Economic Sciences (SHE)</a:t>
            </a:r>
            <a:r>
              <a:rPr lang="en-US" dirty="0"/>
              <a:t> run by the universities of Merseburg, Anhalt, Harz and Magdeburg-</a:t>
            </a:r>
            <a:r>
              <a:rPr lang="en-US" dirty="0" err="1"/>
              <a:t>Stendal</a:t>
            </a:r>
            <a:endParaRPr lang="en-US" dirty="0"/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b="1" dirty="0"/>
              <a:t>Doctoral Centre for Engineering Sciences and Information Technologies (ESIT) </a:t>
            </a:r>
            <a:r>
              <a:rPr lang="en-US" dirty="0"/>
              <a:t>run by Merseburg, Anhalt and the Harz University of Applied Sciences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dirty="0"/>
              <a:t>Expansion of practical doctorates with cooperation partners from industry and the public sector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dirty="0"/>
              <a:t>Doctorates in cooperation with other universities are still possible</a:t>
            </a:r>
          </a:p>
        </p:txBody>
      </p:sp>
      <p:sp>
        <p:nvSpPr>
          <p:cNvPr id="17" name="Rechteck 16">
            <a:hlinkClick r:id="rId2"/>
            <a:extLst>
              <a:ext uri="{FF2B5EF4-FFF2-40B4-BE49-F238E27FC236}">
                <a16:creationId xmlns:a16="http://schemas.microsoft.com/office/drawing/2014/main" id="{AF996246-A93E-4081-8477-E33E4A69E355}"/>
              </a:ext>
            </a:extLst>
          </p:cNvPr>
          <p:cNvSpPr/>
          <p:nvPr/>
        </p:nvSpPr>
        <p:spPr>
          <a:xfrm>
            <a:off x="666479" y="620713"/>
            <a:ext cx="7050359" cy="3683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dplatzhalter 4">
            <a:extLst>
              <a:ext uri="{FF2B5EF4-FFF2-40B4-BE49-F238E27FC236}">
                <a16:creationId xmlns:a16="http://schemas.microsoft.com/office/drawing/2014/main" id="{032B36D0-7E8D-4A89-86A2-DFD4ED0369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9688" y="-1"/>
            <a:ext cx="1992312" cy="3150000"/>
          </a:xfrm>
        </p:spPr>
      </p:pic>
      <p:pic>
        <p:nvPicPr>
          <p:cNvPr id="11" name="Bildplatzhalter 4">
            <a:extLst>
              <a:ext uri="{FF2B5EF4-FFF2-40B4-BE49-F238E27FC236}">
                <a16:creationId xmlns:a16="http://schemas.microsoft.com/office/drawing/2014/main" id="{DF45014E-5AAE-4CE4-9CA3-FBEA3F7F97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9688" y="3204317"/>
            <a:ext cx="1992311" cy="32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6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6D525-2017-4343-B031-BE134290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Merseburg University of Applied Sciences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3545C8-8FC4-41A2-B9E5-434B65FF3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1195" y="2061129"/>
            <a:ext cx="5232977" cy="399368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Merseburg University of Applied Sciences was </a:t>
            </a:r>
            <a:r>
              <a:rPr lang="de-DE" dirty="0" err="1"/>
              <a:t>founded</a:t>
            </a:r>
            <a:r>
              <a:rPr lang="de-DE" dirty="0"/>
              <a:t> on April 1, 1992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i="1" dirty="0"/>
              <a:t>Fachhochschule Merseburg </a:t>
            </a:r>
            <a:r>
              <a:rPr lang="de-DE" dirty="0"/>
              <a:t>and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borne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i="1" dirty="0"/>
              <a:t>Hochschule Merseburg </a:t>
            </a:r>
            <a:r>
              <a:rPr lang="de-DE" dirty="0" err="1"/>
              <a:t>since</a:t>
            </a:r>
            <a:r>
              <a:rPr lang="de-DE" dirty="0"/>
              <a:t> 2004. </a:t>
            </a:r>
            <a:r>
              <a:rPr lang="de-DE" dirty="0" err="1"/>
              <a:t>It</a:t>
            </a:r>
            <a:r>
              <a:rPr lang="de-DE" dirty="0"/>
              <a:t> is located on the campus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former</a:t>
            </a:r>
            <a:r>
              <a:rPr lang="de-DE" dirty="0"/>
              <a:t> </a:t>
            </a:r>
            <a:r>
              <a:rPr lang="de-DE" i="1" dirty="0"/>
              <a:t>Technical University </a:t>
            </a:r>
            <a:br>
              <a:rPr lang="de-DE" i="1" dirty="0"/>
            </a:br>
            <a:r>
              <a:rPr lang="de-DE" i="1" dirty="0"/>
              <a:t>"Carl Schorlemmer" Leuna-Merseburg </a:t>
            </a:r>
            <a:r>
              <a:rPr lang="de-DE" dirty="0"/>
              <a:t>(1954–1993). Today it is successful in the region and </a:t>
            </a:r>
            <a:r>
              <a:rPr lang="de-DE" dirty="0" err="1"/>
              <a:t>can</a:t>
            </a:r>
            <a:r>
              <a:rPr lang="de-DE" dirty="0"/>
              <a:t> hold its own in the competition among German universities.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Bildplatzhalter 13">
            <a:extLst>
              <a:ext uri="{FF2B5EF4-FFF2-40B4-BE49-F238E27FC236}">
                <a16:creationId xmlns:a16="http://schemas.microsoft.com/office/drawing/2014/main" id="{E0B37E69-4392-4C7A-97BA-92A699E066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4926" y="0"/>
            <a:ext cx="5808663" cy="6423025"/>
          </a:xfrm>
        </p:spPr>
      </p:pic>
    </p:spTree>
    <p:extLst>
      <p:ext uri="{BB962C8B-B14F-4D97-AF65-F5344CB8AC3E}">
        <p14:creationId xmlns:p14="http://schemas.microsoft.com/office/powerpoint/2010/main" val="77216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">
            <a:extLst>
              <a:ext uri="{FF2B5EF4-FFF2-40B4-BE49-F238E27FC236}">
                <a16:creationId xmlns:a16="http://schemas.microsoft.com/office/drawing/2014/main" id="{D3B46282-8313-486B-8643-FA35C05B79F0}"/>
              </a:ext>
            </a:extLst>
          </p:cNvPr>
          <p:cNvSpPr txBox="1">
            <a:spLocks/>
          </p:cNvSpPr>
          <p:nvPr/>
        </p:nvSpPr>
        <p:spPr>
          <a:xfrm>
            <a:off x="661194" y="624680"/>
            <a:ext cx="10874375" cy="85963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384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3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Cooperation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and Support</a:t>
            </a:r>
          </a:p>
        </p:txBody>
      </p:sp>
      <p:sp>
        <p:nvSpPr>
          <p:cNvPr id="2" name="Textplatzhalter 3">
            <a:extLst>
              <a:ext uri="{FF2B5EF4-FFF2-40B4-BE49-F238E27FC236}">
                <a16:creationId xmlns:a16="http://schemas.microsoft.com/office/drawing/2014/main" id="{EAFBEB3E-9498-E89D-76B1-26961F07FDB2}"/>
              </a:ext>
            </a:extLst>
          </p:cNvPr>
          <p:cNvSpPr txBox="1">
            <a:spLocks/>
          </p:cNvSpPr>
          <p:nvPr/>
        </p:nvSpPr>
        <p:spPr>
          <a:xfrm>
            <a:off x="661195" y="1484314"/>
            <a:ext cx="10871993" cy="4321174"/>
          </a:xfrm>
          <a:prstGeom prst="rect">
            <a:avLst/>
          </a:prstGeom>
        </p:spPr>
        <p:txBody>
          <a:bodyPr lIns="0" tIns="0" rIns="0" bIns="0" numCol="3" spcCol="576000"/>
          <a:lstStyle>
            <a:lvl1pPr marL="406800" indent="-4068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40"/>
              </a:spcAft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de-DE" sz="1300" b="1" dirty="0"/>
              <a:t>Industrial Enterprises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DOMO </a:t>
            </a:r>
            <a:r>
              <a:rPr lang="de-DE" sz="1300" dirty="0" err="1"/>
              <a:t>Caproleuna</a:t>
            </a:r>
            <a:endParaRPr lang="de-DE" sz="1300" dirty="0"/>
          </a:p>
          <a:p>
            <a:pPr>
              <a:spcAft>
                <a:spcPts val="0"/>
              </a:spcAft>
            </a:pPr>
            <a:r>
              <a:rPr lang="de-DE" sz="1300" dirty="0"/>
              <a:t>Dow Buna Sow Leuna </a:t>
            </a:r>
            <a:r>
              <a:rPr lang="de-DE" sz="1300" dirty="0" err="1"/>
              <a:t>Olefinverbund</a:t>
            </a:r>
            <a:endParaRPr lang="de-DE" sz="1300" dirty="0"/>
          </a:p>
          <a:p>
            <a:pPr>
              <a:spcAft>
                <a:spcPts val="0"/>
              </a:spcAft>
            </a:pPr>
            <a:r>
              <a:rPr lang="de-DE" sz="1300" dirty="0"/>
              <a:t>enviaM Mitteldeutsche </a:t>
            </a:r>
            <a:br>
              <a:rPr lang="de-DE" sz="1300" dirty="0"/>
            </a:br>
            <a:r>
              <a:rPr lang="de-DE" sz="1300" dirty="0"/>
              <a:t>Energie AG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GISA</a:t>
            </a:r>
          </a:p>
          <a:p>
            <a:pPr>
              <a:spcAft>
                <a:spcPts val="0"/>
              </a:spcAft>
            </a:pPr>
            <a:r>
              <a:rPr lang="de-DE" sz="1300" dirty="0" err="1"/>
              <a:t>InfraLeuna</a:t>
            </a:r>
            <a:endParaRPr lang="de-DE" sz="1300" dirty="0"/>
          </a:p>
          <a:p>
            <a:pPr>
              <a:spcAft>
                <a:spcPts val="0"/>
              </a:spcAft>
            </a:pPr>
            <a:r>
              <a:rPr lang="de-DE" sz="1300" dirty="0"/>
              <a:t>Leuna-Harze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MIBRAG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MITNETZ Mitteldeutsche Netzgesellschaft Strom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MOL Katalysatortechnik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Relaxdays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Rotkäppchen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SONOTEC</a:t>
            </a:r>
          </a:p>
          <a:p>
            <a:pPr>
              <a:spcAft>
                <a:spcPts val="0"/>
              </a:spcAft>
            </a:pPr>
            <a:r>
              <a:rPr lang="de-DE" sz="1300" dirty="0" err="1"/>
              <a:t>TotalEnergies</a:t>
            </a:r>
            <a:r>
              <a:rPr lang="de-DE" sz="1300" dirty="0"/>
              <a:t> Raffinerie Mitteldeutschland</a:t>
            </a:r>
          </a:p>
          <a:p>
            <a:pPr>
              <a:spcAft>
                <a:spcPts val="0"/>
              </a:spcAft>
            </a:pPr>
            <a:r>
              <a:rPr lang="de-DE" sz="1300" dirty="0" err="1"/>
              <a:t>Trinseo</a:t>
            </a:r>
            <a:r>
              <a:rPr lang="de-DE" sz="1300" dirty="0"/>
              <a:t> Deutschland</a:t>
            </a:r>
          </a:p>
          <a:p>
            <a:pPr marL="0" indent="0">
              <a:spcAft>
                <a:spcPts val="0"/>
              </a:spcAft>
              <a:buNone/>
            </a:pPr>
            <a:endParaRPr lang="de-DE" sz="1300" dirty="0"/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de-DE" sz="1300" b="1" dirty="0"/>
              <a:t>Academic and Scientific </a:t>
            </a:r>
            <a:r>
              <a:rPr lang="de-DE" sz="1300" b="1" dirty="0" err="1"/>
              <a:t>Institutions</a:t>
            </a:r>
            <a:endParaRPr lang="de-DE" sz="1300" b="1" dirty="0"/>
          </a:p>
          <a:p>
            <a:pPr>
              <a:spcAft>
                <a:spcPts val="0"/>
              </a:spcAft>
            </a:pPr>
            <a:r>
              <a:rPr lang="de-DE" sz="1300" dirty="0"/>
              <a:t>Hochschule Anhalt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Hochschule Harz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Hochschule Magdeburg-Stendal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Hochschule für Kunst und Design Burg Giebichenstein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IHK-Bildungszentrum </a:t>
            </a:r>
            <a:br>
              <a:rPr lang="de-DE" sz="1300" dirty="0"/>
            </a:br>
            <a:r>
              <a:rPr lang="de-DE" sz="1300" dirty="0"/>
              <a:t>Halle-Dessau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IMWS Fraunhofer-Institut für Mikrostruktur von Werkstoffen und Systemen 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Martin-Luther-Universität Halle-Wittenberg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Otto-von-Guericke-Universität Magdeburg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UFZ Helmholtz Zentrum für Umweltforschung Leipzig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Umweltbundesamt</a:t>
            </a:r>
          </a:p>
          <a:p>
            <a:pPr>
              <a:spcAft>
                <a:spcPts val="0"/>
              </a:spcAft>
            </a:pPr>
            <a:endParaRPr lang="de-DE" sz="1300" dirty="0"/>
          </a:p>
          <a:p>
            <a:pPr marL="0" indent="0">
              <a:spcAft>
                <a:spcPts val="1200"/>
              </a:spcAft>
              <a:buFontTx/>
              <a:buNone/>
            </a:pPr>
            <a:r>
              <a:rPr lang="fr-FR" sz="1300" b="1" dirty="0" err="1"/>
              <a:t>Educational</a:t>
            </a:r>
            <a:r>
              <a:rPr lang="fr-FR" sz="1300" b="1" dirty="0"/>
              <a:t> Institutions, Public Institutions, Associations, Sport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Agentur für Arbeit </a:t>
            </a:r>
            <a:br>
              <a:rPr lang="de-DE" sz="1300" dirty="0"/>
            </a:br>
            <a:r>
              <a:rPr lang="de-DE" sz="1300" dirty="0"/>
              <a:t>Sachsen-Anhalt Süd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Bildungsverbund Chemie und Technik Halle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Handwerkskammer Halle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IHK-Bildungszentrum </a:t>
            </a:r>
            <a:br>
              <a:rPr lang="de-DE" sz="1300" dirty="0"/>
            </a:br>
            <a:r>
              <a:rPr lang="de-DE" sz="1300" dirty="0"/>
              <a:t>Halle-Dessau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MITZ Merseburger Innovations- und Technologiezentrum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Saale Bulls – Mitteldeutscher Eishockey Club Halle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Saalesparkasse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Staatl. anerkanntes Studienkolleg Halle-Merseburg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Studienkolleg der Rahn-Education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SYNTAINICS MBC</a:t>
            </a:r>
          </a:p>
          <a:p>
            <a:pPr>
              <a:spcAft>
                <a:spcPts val="0"/>
              </a:spcAft>
            </a:pPr>
            <a:r>
              <a:rPr lang="de-DE" sz="1300" dirty="0"/>
              <a:t>Techniker Krankenkasse</a:t>
            </a:r>
          </a:p>
        </p:txBody>
      </p:sp>
    </p:spTree>
    <p:extLst>
      <p:ext uri="{BB962C8B-B14F-4D97-AF65-F5344CB8AC3E}">
        <p14:creationId xmlns:p14="http://schemas.microsoft.com/office/powerpoint/2010/main" val="433730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6E8DFC-7E56-4F3A-ABB4-77EEB85B2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94" y="1484313"/>
            <a:ext cx="7058025" cy="4321175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Multicultural, green campus with modern dormitories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Large sports centre with fitness rooms, </a:t>
            </a:r>
            <a:br>
              <a:rPr lang="de-DE" sz="1800" dirty="0"/>
            </a:br>
            <a:r>
              <a:rPr lang="de-DE" sz="1800" dirty="0" err="1"/>
              <a:t>sports</a:t>
            </a:r>
            <a:r>
              <a:rPr lang="de-DE" sz="1800" dirty="0"/>
              <a:t> fields and a wide range of courses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Student Initiatives and </a:t>
            </a:r>
            <a:r>
              <a:rPr lang="de-DE" sz="1800" i="1" dirty="0" err="1"/>
              <a:t>Wärmi</a:t>
            </a:r>
            <a:r>
              <a:rPr lang="de-DE" sz="1800" dirty="0"/>
              <a:t> Student Club</a:t>
            </a:r>
          </a:p>
          <a:p>
            <a:pPr lvl="0">
              <a:lnSpc>
                <a:spcPct val="100000"/>
              </a:lnSpc>
              <a:spcAft>
                <a:spcPts val="800"/>
              </a:spcAft>
            </a:pPr>
            <a:r>
              <a:rPr lang="de-DE" sz="1800" dirty="0" err="1"/>
              <a:t>Students</a:t>
            </a:r>
            <a:r>
              <a:rPr lang="de-DE" sz="1800" dirty="0"/>
              <a:t>‘ </a:t>
            </a:r>
            <a:r>
              <a:rPr lang="de-DE" sz="1800" dirty="0" err="1"/>
              <a:t>Associations</a:t>
            </a: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Campus </a:t>
            </a:r>
            <a:r>
              <a:rPr lang="de-DE" sz="1800" dirty="0" err="1"/>
              <a:t>Theatre</a:t>
            </a: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Campus Cinema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Campus </a:t>
            </a:r>
            <a:r>
              <a:rPr lang="de-DE" sz="1800" dirty="0" err="1"/>
              <a:t>Fête</a:t>
            </a:r>
            <a:r>
              <a:rPr lang="de-DE" sz="1800" dirty="0"/>
              <a:t> and University Ball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Research </a:t>
            </a:r>
            <a:r>
              <a:rPr lang="de-DE" sz="1800" dirty="0" err="1"/>
              <a:t>daycare</a:t>
            </a:r>
            <a:r>
              <a:rPr lang="de-DE" sz="1800" dirty="0"/>
              <a:t> </a:t>
            </a:r>
            <a:r>
              <a:rPr lang="de-DE" sz="1800" dirty="0" err="1"/>
              <a:t>centre</a:t>
            </a:r>
            <a:r>
              <a:rPr lang="de-DE" sz="1800" dirty="0"/>
              <a:t> </a:t>
            </a:r>
            <a:r>
              <a:rPr lang="de-DE" sz="1800" i="1" dirty="0" err="1"/>
              <a:t>CampusKids</a:t>
            </a:r>
            <a:r>
              <a:rPr lang="de-DE" sz="1800" dirty="0"/>
              <a:t> (Student Union Halle)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Student </a:t>
            </a:r>
            <a:r>
              <a:rPr lang="de-DE" sz="1800" dirty="0" err="1"/>
              <a:t>life</a:t>
            </a:r>
            <a:r>
              <a:rPr lang="de-DE" sz="1800" dirty="0"/>
              <a:t>/</a:t>
            </a:r>
            <a:r>
              <a:rPr lang="de-DE" sz="1800" dirty="0" err="1"/>
              <a:t>accomodation</a:t>
            </a:r>
            <a:r>
              <a:rPr lang="de-DE" sz="1800" dirty="0"/>
              <a:t> in Merseburg, Halle or Leipzig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Student Life and </a:t>
            </a:r>
            <a:r>
              <a:rPr lang="de-DE"/>
              <a:t>Accommodation</a:t>
            </a:r>
            <a:endParaRPr lang="de-DE" dirty="0"/>
          </a:p>
        </p:txBody>
      </p:sp>
      <p:pic>
        <p:nvPicPr>
          <p:cNvPr id="8" name="Bildplatzhalter 4">
            <a:extLst>
              <a:ext uri="{FF2B5EF4-FFF2-40B4-BE49-F238E27FC236}">
                <a16:creationId xmlns:a16="http://schemas.microsoft.com/office/drawing/2014/main" id="{0E30A598-F39A-23E3-2A3C-5766D9D669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4" y="-1"/>
            <a:ext cx="3900486" cy="3150000"/>
          </a:xfrm>
        </p:spPr>
      </p:pic>
      <p:pic>
        <p:nvPicPr>
          <p:cNvPr id="9" name="Bildplatzhalter 4">
            <a:extLst>
              <a:ext uri="{FF2B5EF4-FFF2-40B4-BE49-F238E27FC236}">
                <a16:creationId xmlns:a16="http://schemas.microsoft.com/office/drawing/2014/main" id="{09715027-211A-CED6-1F79-F996FFFFEE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2" y="3204317"/>
            <a:ext cx="3900488" cy="321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29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Person, drinnen, Frau, Küche enthält.&#10;&#10;Automatisch generierte Beschreibung">
            <a:extLst>
              <a:ext uri="{FF2B5EF4-FFF2-40B4-BE49-F238E27FC236}">
                <a16:creationId xmlns:a16="http://schemas.microsoft.com/office/drawing/2014/main" id="{6549B521-D7EE-4BC1-A5E9-07E3C5AD7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900488" cy="2060575"/>
          </a:xfrm>
          <a:prstGeom prst="rect">
            <a:avLst/>
          </a:prstGeom>
        </p:spPr>
      </p:pic>
      <p:pic>
        <p:nvPicPr>
          <p:cNvPr id="8" name="Grafik 7" descr="Ein Bild, das Gebäude, draußen, Straße, Haus enthält.&#10;&#10;Automatisch generierte Beschreibung">
            <a:extLst>
              <a:ext uri="{FF2B5EF4-FFF2-40B4-BE49-F238E27FC236}">
                <a16:creationId xmlns:a16="http://schemas.microsoft.com/office/drawing/2014/main" id="{C1127D81-1EAB-4400-B9FC-F2B0309D5E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489" y="2060574"/>
            <a:ext cx="4391022" cy="2305051"/>
          </a:xfrm>
          <a:prstGeom prst="rect">
            <a:avLst/>
          </a:prstGeom>
        </p:spPr>
      </p:pic>
      <p:pic>
        <p:nvPicPr>
          <p:cNvPr id="10" name="Grafik 9" descr="Ein Bild, das Zubehör, Regenschirm, Gebäude, Regen enthält.&#10;&#10;Automatisch generierte Beschreibung">
            <a:extLst>
              <a:ext uri="{FF2B5EF4-FFF2-40B4-BE49-F238E27FC236}">
                <a16:creationId xmlns:a16="http://schemas.microsoft.com/office/drawing/2014/main" id="{6135F6CC-84D0-446D-A440-8001222253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60574"/>
            <a:ext cx="3900488" cy="2305051"/>
          </a:xfrm>
          <a:prstGeom prst="rect">
            <a:avLst/>
          </a:prstGeom>
        </p:spPr>
      </p:pic>
      <p:pic>
        <p:nvPicPr>
          <p:cNvPr id="12" name="Grafik 11" descr="Ein Bild, das draußen, Gebäude, stehend, groß enthält.&#10;&#10;Automatisch generierte Beschreibung">
            <a:extLst>
              <a:ext uri="{FF2B5EF4-FFF2-40B4-BE49-F238E27FC236}">
                <a16:creationId xmlns:a16="http://schemas.microsoft.com/office/drawing/2014/main" id="{7FA86324-8719-45CF-B797-F2D7F6CDF7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488" y="-2430"/>
            <a:ext cx="4391022" cy="2063005"/>
          </a:xfrm>
          <a:prstGeom prst="rect">
            <a:avLst/>
          </a:prstGeom>
        </p:spPr>
      </p:pic>
      <p:pic>
        <p:nvPicPr>
          <p:cNvPr id="14" name="Grafik 13" descr="Ein Bild, das draußen, Volleyball, Zaun, Sport enthält.&#10;&#10;Automatisch generierte Beschreibung">
            <a:extLst>
              <a:ext uri="{FF2B5EF4-FFF2-40B4-BE49-F238E27FC236}">
                <a16:creationId xmlns:a16="http://schemas.microsoft.com/office/drawing/2014/main" id="{F6AAB391-7AAC-49AD-B467-6F81A0DC65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3" y="-2428"/>
            <a:ext cx="3900485" cy="2063003"/>
          </a:xfrm>
          <a:prstGeom prst="rect">
            <a:avLst/>
          </a:prstGeom>
        </p:spPr>
      </p:pic>
      <p:pic>
        <p:nvPicPr>
          <p:cNvPr id="16" name="Grafik 15" descr="Ein Bild, das Person, Gebäude, Sport, Mann enthält.&#10;&#10;Automatisch generierte Beschreibung">
            <a:extLst>
              <a:ext uri="{FF2B5EF4-FFF2-40B4-BE49-F238E27FC236}">
                <a16:creationId xmlns:a16="http://schemas.microsoft.com/office/drawing/2014/main" id="{D5C311B0-77C7-4A52-BF4E-9D6F70A78F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2" y="4368049"/>
            <a:ext cx="3900488" cy="2060576"/>
          </a:xfrm>
          <a:prstGeom prst="rect">
            <a:avLst/>
          </a:prstGeom>
        </p:spPr>
      </p:pic>
      <p:pic>
        <p:nvPicPr>
          <p:cNvPr id="18" name="Grafik 17" descr="Ein Bild, das Person, Personen, Gruppe, Decke enthält.&#10;&#10;Automatisch generierte Beschreibung">
            <a:extLst>
              <a:ext uri="{FF2B5EF4-FFF2-40B4-BE49-F238E27FC236}">
                <a16:creationId xmlns:a16="http://schemas.microsoft.com/office/drawing/2014/main" id="{AFEEC8EA-21AC-4495-A9F5-554A8E98BA2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3" y="2060572"/>
            <a:ext cx="3900485" cy="2305053"/>
          </a:xfrm>
          <a:prstGeom prst="rect">
            <a:avLst/>
          </a:prstGeom>
        </p:spPr>
      </p:pic>
      <p:pic>
        <p:nvPicPr>
          <p:cNvPr id="20" name="Grafik 19" descr="Ein Bild, das Person, drinnen, Gruppe, Personen enthält.&#10;&#10;Automatisch generierte Beschreibung">
            <a:extLst>
              <a:ext uri="{FF2B5EF4-FFF2-40B4-BE49-F238E27FC236}">
                <a16:creationId xmlns:a16="http://schemas.microsoft.com/office/drawing/2014/main" id="{5990456D-42D2-41FC-B0CC-B43A36F6222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0488" y="4365625"/>
            <a:ext cx="4391022" cy="2063000"/>
          </a:xfrm>
          <a:prstGeom prst="rect">
            <a:avLst/>
          </a:prstGeom>
        </p:spPr>
      </p:pic>
      <p:pic>
        <p:nvPicPr>
          <p:cNvPr id="22" name="Grafik 21" descr="Ein Bild, das Person, drinnen, Decke, stehend enthält.&#10;&#10;Automatisch generierte Beschreibung">
            <a:extLst>
              <a:ext uri="{FF2B5EF4-FFF2-40B4-BE49-F238E27FC236}">
                <a16:creationId xmlns:a16="http://schemas.microsoft.com/office/drawing/2014/main" id="{205EE2CE-C153-48AE-9AEB-F07B1F7559B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4365625"/>
            <a:ext cx="3900487" cy="206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574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4">
            <a:extLst>
              <a:ext uri="{FF2B5EF4-FFF2-40B4-BE49-F238E27FC236}">
                <a16:creationId xmlns:a16="http://schemas.microsoft.com/office/drawing/2014/main" id="{1E6A1D91-3BDF-41D2-B5EC-C33A2F77E9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2"/>
          <a:stretch/>
        </p:blipFill>
        <p:spPr>
          <a:xfrm>
            <a:off x="8291513" y="1584"/>
            <a:ext cx="3900487" cy="6421162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6E8DFC-7E56-4F3A-ABB4-77EEB85B2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94" y="1484313"/>
            <a:ext cx="7058025" cy="4321175"/>
          </a:xfrm>
        </p:spPr>
        <p:txBody>
          <a:bodyPr/>
          <a:lstStyle/>
          <a:p>
            <a:pPr lvl="0" fontAlgn="base" hangingPunct="0"/>
            <a:r>
              <a:rPr lang="de-DE" dirty="0"/>
              <a:t>Awareness raising, information and advice</a:t>
            </a:r>
          </a:p>
          <a:p>
            <a:pPr lvl="0" fontAlgn="base" hangingPunct="0"/>
            <a:r>
              <a:rPr lang="de-DE" dirty="0"/>
              <a:t>Lectures and workshops </a:t>
            </a:r>
          </a:p>
          <a:p>
            <a:pPr lvl="0" fontAlgn="base" hangingPunct="0"/>
            <a:r>
              <a:rPr lang="de-DE" dirty="0"/>
              <a:t>Family-friendly study and working hours</a:t>
            </a:r>
          </a:p>
          <a:p>
            <a:pPr lvl="0" fontAlgn="base" hangingPunct="0"/>
            <a:r>
              <a:rPr lang="de-DE" dirty="0" err="1"/>
              <a:t>Childcare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the CampusKids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daycare</a:t>
            </a:r>
            <a:r>
              <a:rPr lang="de-DE" dirty="0"/>
              <a:t> </a:t>
            </a:r>
            <a:r>
              <a:rPr lang="de-DE" dirty="0" err="1"/>
              <a:t>centre</a:t>
            </a:r>
            <a:r>
              <a:rPr lang="de-DE" dirty="0"/>
              <a:t> (Student Union Halle)</a:t>
            </a:r>
          </a:p>
          <a:p>
            <a:pPr lvl="0" fontAlgn="base" hangingPunct="0"/>
            <a:r>
              <a:rPr lang="de-DE" dirty="0"/>
              <a:t>Parent-Child </a:t>
            </a:r>
            <a:r>
              <a:rPr lang="de-DE" dirty="0" err="1"/>
              <a:t>Workroom</a:t>
            </a:r>
            <a:endParaRPr lang="de-DE" dirty="0"/>
          </a:p>
          <a:p>
            <a:pPr lvl="0" fontAlgn="base" hangingPunct="0"/>
            <a:r>
              <a:rPr lang="de-DE" dirty="0"/>
              <a:t>Game boxes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hire</a:t>
            </a:r>
            <a:endParaRPr lang="de-DE" dirty="0"/>
          </a:p>
          <a:p>
            <a:pPr lvl="0" fontAlgn="base" hangingPunct="0"/>
            <a:r>
              <a:rPr lang="de-DE" dirty="0"/>
              <a:t>Play corner in the canteen</a:t>
            </a:r>
          </a:p>
          <a:p>
            <a:pPr lvl="0" fontAlgn="base" hangingPunct="0"/>
            <a:r>
              <a:rPr lang="de-DE" dirty="0"/>
              <a:t>Welcome Kit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Family-Friendly University</a:t>
            </a:r>
          </a:p>
        </p:txBody>
      </p:sp>
      <p:pic>
        <p:nvPicPr>
          <p:cNvPr id="3" name="Grafik 2" descr="Ein Bild, das Raum, Szene enthält.&#10;&#10;Automatisch generierte Beschreibung">
            <a:extLst>
              <a:ext uri="{FF2B5EF4-FFF2-40B4-BE49-F238E27FC236}">
                <a16:creationId xmlns:a16="http://schemas.microsoft.com/office/drawing/2014/main" id="{167AD618-D970-4787-9232-02E45E9DD3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9344" y="3771101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38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4">
            <a:extLst>
              <a:ext uri="{FF2B5EF4-FFF2-40B4-BE49-F238E27FC236}">
                <a16:creationId xmlns:a16="http://schemas.microsoft.com/office/drawing/2014/main" id="{1E6A1D91-3BDF-41D2-B5EC-C33A2F77E9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00487" cy="6415429"/>
          </a:xfr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A6E8DFC-7E56-4F3A-ABB4-77EEB85B25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5163" y="2060575"/>
            <a:ext cx="7058025" cy="3744913"/>
          </a:xfrm>
        </p:spPr>
        <p:txBody>
          <a:bodyPr/>
          <a:lstStyle/>
          <a:p>
            <a:pPr lvl="0" fontAlgn="base" hangingPunct="0">
              <a:spcAft>
                <a:spcPts val="800"/>
              </a:spcAft>
            </a:pPr>
            <a:r>
              <a:rPr lang="de-DE" dirty="0"/>
              <a:t>Alumni fireside chat</a:t>
            </a:r>
          </a:p>
          <a:p>
            <a:pPr lvl="0" fontAlgn="base" hangingPunct="0">
              <a:spcAft>
                <a:spcPts val="800"/>
              </a:spcAft>
            </a:pPr>
            <a:r>
              <a:rPr lang="de-DE" dirty="0"/>
              <a:t>Meetings of Alumni </a:t>
            </a:r>
            <a:r>
              <a:rPr lang="de-DE" dirty="0" err="1"/>
              <a:t>from</a:t>
            </a:r>
            <a:r>
              <a:rPr lang="de-DE" dirty="0"/>
              <a:t> all disciplines </a:t>
            </a:r>
          </a:p>
          <a:p>
            <a:pPr lvl="0" fontAlgn="base" hangingPunct="0">
              <a:spcAft>
                <a:spcPts val="800"/>
              </a:spcAft>
            </a:pPr>
            <a:r>
              <a:rPr lang="de-DE" dirty="0"/>
              <a:t>Invitation to the University Ball</a:t>
            </a:r>
          </a:p>
          <a:p>
            <a:pPr lvl="0" fontAlgn="base" hangingPunct="0">
              <a:spcAft>
                <a:spcPts val="800"/>
              </a:spcAft>
            </a:pPr>
            <a:r>
              <a:rPr lang="de-DE" dirty="0"/>
              <a:t>Weekend </a:t>
            </a:r>
            <a:r>
              <a:rPr lang="de-DE" dirty="0" err="1"/>
              <a:t>campus</a:t>
            </a:r>
            <a:r>
              <a:rPr lang="de-DE" dirty="0"/>
              <a:t> </a:t>
            </a:r>
            <a:r>
              <a:rPr lang="de-DE" dirty="0" err="1"/>
              <a:t>tours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Alumni meetings</a:t>
            </a:r>
          </a:p>
          <a:p>
            <a:pPr lvl="0" fontAlgn="base" hangingPunct="0">
              <a:spcAft>
                <a:spcPts val="800"/>
              </a:spcAft>
            </a:pPr>
            <a:r>
              <a:rPr lang="de-DE" dirty="0"/>
              <a:t>HoMe Alumni networks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Alumniportal</a:t>
            </a:r>
            <a:r>
              <a:rPr lang="de-DE" dirty="0"/>
              <a:t>, XING, LinkedIn)</a:t>
            </a:r>
          </a:p>
          <a:p>
            <a:pPr lvl="0" fontAlgn="base" hangingPunct="0">
              <a:spcAft>
                <a:spcPts val="800"/>
              </a:spcAft>
            </a:pPr>
            <a:r>
              <a:rPr lang="de-DE" dirty="0"/>
              <a:t>Publication of Alumni Portraits</a:t>
            </a:r>
          </a:p>
          <a:p>
            <a:pPr lvl="0" fontAlgn="base" hangingPunct="0">
              <a:spcAft>
                <a:spcPts val="800"/>
              </a:spcAft>
            </a:pPr>
            <a:r>
              <a:rPr lang="de-DE" dirty="0"/>
              <a:t>Career placement and </a:t>
            </a:r>
            <a:r>
              <a:rPr lang="de-DE" dirty="0" err="1"/>
              <a:t>customized</a:t>
            </a:r>
            <a:r>
              <a:rPr lang="de-DE" dirty="0"/>
              <a:t> further </a:t>
            </a:r>
            <a:r>
              <a:rPr lang="de-DE" dirty="0" err="1"/>
              <a:t>training</a:t>
            </a:r>
            <a:r>
              <a:rPr lang="de-DE" dirty="0"/>
              <a:t> </a:t>
            </a:r>
            <a:r>
              <a:rPr lang="de-DE" dirty="0" err="1"/>
              <a:t>programmes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AFB8C2-ABC8-474F-BC34-1C8B32EF04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75163" y="620713"/>
            <a:ext cx="7203031" cy="858837"/>
          </a:xfrm>
        </p:spPr>
        <p:txBody>
          <a:bodyPr/>
          <a:lstStyle/>
          <a:p>
            <a:r>
              <a:rPr lang="de-DE" dirty="0"/>
              <a:t>Keep in touch. Alumni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Merse</a:t>
            </a:r>
            <a:r>
              <a:rPr lang="de-DE" dirty="0"/>
              <a:t>-burg University of Applied Sciences</a:t>
            </a:r>
          </a:p>
        </p:txBody>
      </p:sp>
    </p:spTree>
    <p:extLst>
      <p:ext uri="{BB962C8B-B14F-4D97-AF65-F5344CB8AC3E}">
        <p14:creationId xmlns:p14="http://schemas.microsoft.com/office/powerpoint/2010/main" val="129278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95F6AA5-8606-401F-AA1C-1FF3578FC3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4" y="1484313"/>
            <a:ext cx="8412758" cy="4320621"/>
          </a:xfrm>
        </p:spPr>
        <p:txBody>
          <a:bodyPr/>
          <a:lstStyle/>
          <a:p>
            <a:pPr marL="0" indent="0">
              <a:spcAft>
                <a:spcPts val="800"/>
              </a:spcAft>
              <a:buNone/>
            </a:pPr>
            <a:r>
              <a:rPr lang="en-US" b="1" dirty="0"/>
              <a:t>Shaping careers, building networks, experiencing success</a:t>
            </a:r>
          </a:p>
          <a:p>
            <a:pPr>
              <a:spcAft>
                <a:spcPts val="800"/>
              </a:spcAft>
            </a:pPr>
            <a:r>
              <a:rPr lang="en-US" b="1" dirty="0"/>
              <a:t>Mediation and networking </a:t>
            </a:r>
            <a:r>
              <a:rPr lang="en-US" dirty="0"/>
              <a:t>between students, graduates, alumni, returnees and regional companies</a:t>
            </a:r>
          </a:p>
          <a:p>
            <a:pPr>
              <a:spcAft>
                <a:spcPts val="800"/>
              </a:spcAft>
            </a:pPr>
            <a:r>
              <a:rPr lang="de-DE" dirty="0"/>
              <a:t>Job </a:t>
            </a:r>
            <a:r>
              <a:rPr lang="de-DE" dirty="0" err="1"/>
              <a:t>acquisition</a:t>
            </a:r>
            <a:r>
              <a:rPr lang="de-DE" dirty="0"/>
              <a:t> and </a:t>
            </a:r>
            <a:r>
              <a:rPr lang="de-DE" dirty="0" err="1"/>
              <a:t>placement</a:t>
            </a:r>
            <a:r>
              <a:rPr lang="de-DE" dirty="0"/>
              <a:t> (</a:t>
            </a:r>
            <a:r>
              <a:rPr lang="de-DE" dirty="0" err="1"/>
              <a:t>internships</a:t>
            </a:r>
            <a:r>
              <a:rPr lang="de-DE" dirty="0"/>
              <a:t>, Bachelor and Master </a:t>
            </a:r>
            <a:r>
              <a:rPr lang="de-DE" dirty="0" err="1"/>
              <a:t>theses</a:t>
            </a:r>
            <a:r>
              <a:rPr lang="de-DE" dirty="0"/>
              <a:t>, </a:t>
            </a:r>
            <a:r>
              <a:rPr lang="de-DE" dirty="0" err="1"/>
              <a:t>job</a:t>
            </a:r>
            <a:r>
              <a:rPr lang="de-DE" dirty="0"/>
              <a:t> </a:t>
            </a:r>
            <a:r>
              <a:rPr lang="de-DE" dirty="0" err="1"/>
              <a:t>offers</a:t>
            </a:r>
            <a:r>
              <a:rPr lang="de-DE" dirty="0"/>
              <a:t>), </a:t>
            </a:r>
            <a:r>
              <a:rPr lang="de-DE" b="1" i="1" dirty="0" err="1"/>
              <a:t>Stellenportal@HoMe</a:t>
            </a:r>
            <a:r>
              <a:rPr lang="de-DE" b="1" i="1" dirty="0"/>
              <a:t> </a:t>
            </a:r>
          </a:p>
          <a:p>
            <a:pPr>
              <a:spcAft>
                <a:spcPts val="800"/>
              </a:spcAft>
            </a:pPr>
            <a:r>
              <a:rPr lang="en-US" b="1" dirty="0"/>
              <a:t>Company contact fair</a:t>
            </a:r>
            <a:r>
              <a:rPr lang="en-US" dirty="0"/>
              <a:t>, networking events with regional companies</a:t>
            </a:r>
          </a:p>
          <a:p>
            <a:pPr>
              <a:spcAft>
                <a:spcPts val="800"/>
              </a:spcAft>
            </a:pPr>
            <a:r>
              <a:rPr lang="de-DE" b="1" dirty="0"/>
              <a:t>DNLA Potential </a:t>
            </a:r>
            <a:r>
              <a:rPr lang="de-DE" b="1" dirty="0" err="1"/>
              <a:t>measurement</a:t>
            </a:r>
            <a:r>
              <a:rPr lang="de-DE" b="1" dirty="0"/>
              <a:t> </a:t>
            </a:r>
            <a:r>
              <a:rPr lang="de-DE" b="1" dirty="0" err="1"/>
              <a:t>procedure</a:t>
            </a:r>
            <a:r>
              <a:rPr lang="de-DE" b="1" dirty="0"/>
              <a:t> </a:t>
            </a:r>
            <a:r>
              <a:rPr lang="de-DE" dirty="0"/>
              <a:t>and </a:t>
            </a:r>
            <a:r>
              <a:rPr lang="de-DE" b="1" dirty="0" err="1"/>
              <a:t>competence</a:t>
            </a:r>
            <a:r>
              <a:rPr lang="de-DE" b="1" dirty="0"/>
              <a:t> </a:t>
            </a:r>
            <a:r>
              <a:rPr lang="de-DE" b="1" dirty="0" err="1"/>
              <a:t>assessment</a:t>
            </a:r>
            <a:r>
              <a:rPr lang="de-DE" b="1" dirty="0"/>
              <a:t> </a:t>
            </a:r>
            <a:r>
              <a:rPr lang="de-DE" b="1" dirty="0" err="1"/>
              <a:t>procedure</a:t>
            </a:r>
            <a:endParaRPr lang="de-DE" b="1" dirty="0"/>
          </a:p>
          <a:p>
            <a:pPr>
              <a:spcAft>
                <a:spcPts val="800"/>
              </a:spcAft>
            </a:pPr>
            <a:r>
              <a:rPr lang="de-DE" dirty="0" err="1"/>
              <a:t>Informantion</a:t>
            </a:r>
            <a:r>
              <a:rPr lang="de-DE" dirty="0"/>
              <a:t> and </a:t>
            </a:r>
            <a:r>
              <a:rPr lang="de-DE" dirty="0" err="1"/>
              <a:t>counselling</a:t>
            </a:r>
            <a:r>
              <a:rPr lang="de-DE" dirty="0"/>
              <a:t> on </a:t>
            </a:r>
            <a:r>
              <a:rPr lang="de-DE" b="1" dirty="0" err="1"/>
              <a:t>career</a:t>
            </a:r>
            <a:r>
              <a:rPr lang="de-DE" b="1" dirty="0"/>
              <a:t> </a:t>
            </a:r>
            <a:r>
              <a:rPr lang="de-DE" b="1" dirty="0" err="1"/>
              <a:t>planning</a:t>
            </a:r>
            <a:endParaRPr lang="de-DE" b="1" dirty="0"/>
          </a:p>
          <a:p>
            <a:pPr marL="0" indent="0">
              <a:spcAft>
                <a:spcPts val="800"/>
              </a:spcAft>
              <a:buNone/>
            </a:pPr>
            <a:endParaRPr lang="de-DE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AE210F-1B2C-494C-9A99-F8E4990D33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631148"/>
            <a:ext cx="7632700" cy="858837"/>
          </a:xfrm>
        </p:spPr>
        <p:txBody>
          <a:bodyPr/>
          <a:lstStyle/>
          <a:p>
            <a:r>
              <a:rPr lang="de-DE" dirty="0"/>
              <a:t>Career Service</a:t>
            </a:r>
          </a:p>
          <a:p>
            <a:endParaRPr lang="de-DE" dirty="0"/>
          </a:p>
        </p:txBody>
      </p:sp>
      <p:pic>
        <p:nvPicPr>
          <p:cNvPr id="2" name="Bildplatzhalter 7">
            <a:extLst>
              <a:ext uri="{FF2B5EF4-FFF2-40B4-BE49-F238E27FC236}">
                <a16:creationId xmlns:a16="http://schemas.microsoft.com/office/drawing/2014/main" id="{F7B85BE9-D8C6-18C0-D160-E1D86C3FF44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013" y="1"/>
            <a:ext cx="2566988" cy="6436658"/>
          </a:xfrm>
        </p:spPr>
      </p:pic>
    </p:spTree>
    <p:extLst>
      <p:ext uri="{BB962C8B-B14F-4D97-AF65-F5344CB8AC3E}">
        <p14:creationId xmlns:p14="http://schemas.microsoft.com/office/powerpoint/2010/main" val="28615968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6AB2B-3A64-CB84-6447-D984C6E22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B3A1F7-D24F-8AD0-CC60-964F35F96A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8813" y="2060575"/>
            <a:ext cx="7058025" cy="4320621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US" sz="1800" b="1" dirty="0"/>
              <a:t>Crisis-proof, future-orientated and with numerous advantages in everyday working life, including: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Union </a:t>
            </a:r>
            <a:r>
              <a:rPr lang="de-DE" sz="1800" dirty="0" err="1"/>
              <a:t>Wages</a:t>
            </a:r>
            <a:r>
              <a:rPr lang="de-DE" sz="1800" dirty="0"/>
              <a:t>, 30 Days </a:t>
            </a:r>
            <a:r>
              <a:rPr lang="de-DE" sz="1800" dirty="0" err="1"/>
              <a:t>of</a:t>
            </a:r>
            <a:r>
              <a:rPr lang="de-DE" sz="1800" dirty="0"/>
              <a:t> Paid </a:t>
            </a:r>
            <a:r>
              <a:rPr lang="de-DE" sz="1800" dirty="0" err="1"/>
              <a:t>Vacation</a:t>
            </a:r>
            <a:endParaRPr lang="de-DE" sz="18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Flexible Working Hours, Home Office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Company Pension Plan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1800" dirty="0"/>
              <a:t>Wide Range of Further Training Opportunities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Mensa and Cafeteria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Needs-</a:t>
            </a:r>
            <a:r>
              <a:rPr lang="de-DE" sz="1800" dirty="0" err="1"/>
              <a:t>based</a:t>
            </a:r>
            <a:r>
              <a:rPr lang="de-DE" sz="1800" dirty="0"/>
              <a:t> Child Care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de-DE" sz="1800" dirty="0"/>
              <a:t>Modern University Sports </a:t>
            </a:r>
            <a:r>
              <a:rPr lang="de-DE" sz="1800" dirty="0" err="1"/>
              <a:t>Centre</a:t>
            </a:r>
            <a:endParaRPr lang="de-DE" sz="1800" dirty="0"/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de-DE" sz="1800" b="1" dirty="0" err="1"/>
              <a:t>Apply</a:t>
            </a:r>
            <a:r>
              <a:rPr lang="de-DE" sz="1800" b="1" dirty="0"/>
              <a:t> </a:t>
            </a:r>
            <a:r>
              <a:rPr lang="de-DE" sz="1800" b="1" dirty="0" err="1"/>
              <a:t>now</a:t>
            </a:r>
            <a:r>
              <a:rPr lang="de-DE" sz="1800" b="1" dirty="0"/>
              <a:t>!</a:t>
            </a:r>
          </a:p>
          <a:p>
            <a:pPr marL="0" indent="0">
              <a:spcAft>
                <a:spcPts val="800"/>
              </a:spcAft>
              <a:buNone/>
            </a:pPr>
            <a:endParaRPr lang="de-DE" sz="1800" b="1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32C7B23-388D-AAF8-176D-F9977F7672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631148"/>
            <a:ext cx="7632700" cy="858837"/>
          </a:xfrm>
        </p:spPr>
        <p:txBody>
          <a:bodyPr/>
          <a:lstStyle/>
          <a:p>
            <a:r>
              <a:rPr lang="de-DE" dirty="0"/>
              <a:t>Working at Merseburg University </a:t>
            </a:r>
            <a:r>
              <a:rPr lang="de-DE" dirty="0" err="1"/>
              <a:t>of</a:t>
            </a:r>
            <a:r>
              <a:rPr lang="de-DE" dirty="0"/>
              <a:t> Applied Sciences</a:t>
            </a:r>
          </a:p>
          <a:p>
            <a:endParaRPr lang="de-DE" dirty="0"/>
          </a:p>
        </p:txBody>
      </p:sp>
      <p:sp>
        <p:nvSpPr>
          <p:cNvPr id="6" name="Rechteck 5">
            <a:hlinkClick r:id="rId2"/>
            <a:extLst>
              <a:ext uri="{FF2B5EF4-FFF2-40B4-BE49-F238E27FC236}">
                <a16:creationId xmlns:a16="http://schemas.microsoft.com/office/drawing/2014/main" id="{EA1384E2-82D2-04BB-C8C2-117D92D7F015}"/>
              </a:ext>
            </a:extLst>
          </p:cNvPr>
          <p:cNvSpPr/>
          <p:nvPr/>
        </p:nvSpPr>
        <p:spPr>
          <a:xfrm>
            <a:off x="4805353" y="130928"/>
            <a:ext cx="4558347" cy="897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 descr="Ein Bild, das Menschliches Gesicht, Person, Kleidung, Lächeln enthält.&#10;&#10;Automatisch generierte Beschreibung">
            <a:extLst>
              <a:ext uri="{FF2B5EF4-FFF2-40B4-BE49-F238E27FC236}">
                <a16:creationId xmlns:a16="http://schemas.microsoft.com/office/drawing/2014/main" id="{EA3185E0-56F0-2A28-4E36-C848C07D34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029019" y="1260905"/>
            <a:ext cx="6423885" cy="390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659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6A35AB7-62EE-403E-AB6C-2BF3661CA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3338" y="624684"/>
            <a:ext cx="5149851" cy="859630"/>
          </a:xfrm>
        </p:spPr>
        <p:txBody>
          <a:bodyPr/>
          <a:lstStyle/>
          <a:p>
            <a:r>
              <a:rPr lang="de-DE" dirty="0"/>
              <a:t>City of Merseburg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EB5EB8-0DAF-45EC-AA04-2A6E0B79D9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83338" y="1484314"/>
            <a:ext cx="5152229" cy="4380706"/>
          </a:xfrm>
        </p:spPr>
        <p:txBody>
          <a:bodyPr/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de-DE" dirty="0"/>
              <a:t>A thousand years of </a:t>
            </a:r>
            <a:r>
              <a:rPr lang="de-DE" dirty="0" err="1"/>
              <a:t>history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discovered</a:t>
            </a:r>
            <a:r>
              <a:rPr lang="de-DE" dirty="0"/>
              <a:t> at every turn. </a:t>
            </a:r>
            <a:br>
              <a:rPr lang="de-DE" dirty="0"/>
            </a:br>
            <a:r>
              <a:rPr lang="de-DE" dirty="0"/>
              <a:t>The Gothic </a:t>
            </a:r>
            <a:r>
              <a:rPr lang="de-DE" dirty="0" err="1"/>
              <a:t>cathedral</a:t>
            </a:r>
            <a:r>
              <a:rPr lang="de-DE" dirty="0"/>
              <a:t> and Renaissance </a:t>
            </a:r>
            <a:r>
              <a:rPr lang="de-DE" dirty="0" err="1"/>
              <a:t>palace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enthroned</a:t>
            </a:r>
            <a:r>
              <a:rPr lang="de-DE" dirty="0"/>
              <a:t> above the Saale in a unique </a:t>
            </a:r>
            <a:r>
              <a:rPr lang="de-DE" dirty="0" err="1"/>
              <a:t>architectural</a:t>
            </a:r>
            <a:r>
              <a:rPr lang="de-DE" dirty="0"/>
              <a:t> </a:t>
            </a:r>
            <a:r>
              <a:rPr lang="de-DE" dirty="0" err="1"/>
              <a:t>unity</a:t>
            </a:r>
            <a:r>
              <a:rPr lang="de-DE" dirty="0"/>
              <a:t> and </a:t>
            </a:r>
            <a:r>
              <a:rPr lang="de-DE" dirty="0" err="1"/>
              <a:t>Merseburg's</a:t>
            </a:r>
            <a:r>
              <a:rPr lang="de-DE" dirty="0"/>
              <a:t> </a:t>
            </a:r>
            <a:r>
              <a:rPr lang="de-DE" dirty="0" err="1"/>
              <a:t>museums</a:t>
            </a:r>
            <a:r>
              <a:rPr lang="de-DE" dirty="0"/>
              <a:t> and galleries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tourist</a:t>
            </a:r>
            <a:r>
              <a:rPr lang="de-DE" dirty="0"/>
              <a:t> </a:t>
            </a:r>
            <a:r>
              <a:rPr lang="de-DE" dirty="0" err="1"/>
              <a:t>attractions</a:t>
            </a:r>
            <a:r>
              <a:rPr lang="de-DE" dirty="0"/>
              <a:t>.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de-DE" dirty="0" err="1"/>
              <a:t>Merseburg's</a:t>
            </a:r>
            <a:r>
              <a:rPr lang="de-DE" dirty="0"/>
              <a:t> culture is versatile and </a:t>
            </a:r>
            <a:r>
              <a:rPr lang="de-DE" dirty="0" err="1"/>
              <a:t>multifaceted</a:t>
            </a:r>
            <a:r>
              <a:rPr lang="de-DE" dirty="0"/>
              <a:t> </a:t>
            </a:r>
            <a:r>
              <a:rPr lang="de-DE" dirty="0" err="1"/>
              <a:t>offering</a:t>
            </a:r>
            <a:r>
              <a:rPr lang="de-DE" dirty="0"/>
              <a:t> </a:t>
            </a:r>
            <a:r>
              <a:rPr lang="de-DE" dirty="0" err="1"/>
              <a:t>something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everyone's</a:t>
            </a:r>
            <a:r>
              <a:rPr lang="de-DE" dirty="0"/>
              <a:t> taste and </a:t>
            </a:r>
            <a:r>
              <a:rPr lang="de-DE" dirty="0" err="1"/>
              <a:t>interests</a:t>
            </a:r>
            <a:r>
              <a:rPr lang="de-DE" dirty="0"/>
              <a:t>.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FE14AC58-C981-7B82-05EB-B26E154835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08663" cy="6423025"/>
          </a:xfrm>
        </p:spPr>
      </p:pic>
    </p:spTree>
    <p:extLst>
      <p:ext uri="{BB962C8B-B14F-4D97-AF65-F5344CB8AC3E}">
        <p14:creationId xmlns:p14="http://schemas.microsoft.com/office/powerpoint/2010/main" val="3578565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549B521-D7EE-4BC1-A5E9-07E3C5AD7A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16838" cy="35004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6AAB391-7AAC-49AD-B467-6F81A0DC65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839" y="-2428"/>
            <a:ext cx="4475160" cy="350286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5C311B0-77C7-4A52-BF4E-9D6F70A78F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838" y="3500438"/>
            <a:ext cx="4475162" cy="29281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5990456D-42D2-41FC-B0CC-B43A36F622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3"/>
          <a:stretch/>
        </p:blipFill>
        <p:spPr>
          <a:xfrm>
            <a:off x="3900488" y="3500438"/>
            <a:ext cx="3816350" cy="292818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05EE2CE-C153-48AE-9AEB-F07B1F7559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3500438"/>
            <a:ext cx="3900487" cy="292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400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78F4B10-246B-465A-B9B9-22CD62DD80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Hochschule Merseburg</a:t>
            </a:r>
            <a:br>
              <a:rPr lang="de-DE" dirty="0"/>
            </a:br>
            <a:r>
              <a:rPr lang="de-DE" dirty="0"/>
              <a:t>Eberhard-Leibnitz-Strasse 2</a:t>
            </a:r>
            <a:br>
              <a:rPr lang="de-DE" dirty="0"/>
            </a:br>
            <a:r>
              <a:rPr lang="de-DE" dirty="0"/>
              <a:t>06217 Merseburg</a:t>
            </a:r>
          </a:p>
          <a:p>
            <a:pPr marL="0" indent="0">
              <a:buNone/>
            </a:pPr>
            <a:r>
              <a:rPr lang="de-DE" dirty="0"/>
              <a:t>+49 3461 46–2840</a:t>
            </a:r>
            <a:br>
              <a:rPr lang="de-DE" dirty="0"/>
            </a:br>
            <a:r>
              <a:rPr lang="de-DE" dirty="0"/>
              <a:t>marketing@hs-merseburg.de</a:t>
            </a:r>
            <a:br>
              <a:rPr lang="de-DE" dirty="0"/>
            </a:br>
            <a:r>
              <a:rPr lang="de-DE" dirty="0"/>
              <a:t>www.hs-merseburg.de</a:t>
            </a:r>
          </a:p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717A2E3-3C49-4A9F-B3F6-FA6CD86E27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Contact</a:t>
            </a:r>
          </a:p>
        </p:txBody>
      </p:sp>
      <p:pic>
        <p:nvPicPr>
          <p:cNvPr id="11" name="Bildplatzhalter 4">
            <a:extLst>
              <a:ext uri="{FF2B5EF4-FFF2-40B4-BE49-F238E27FC236}">
                <a16:creationId xmlns:a16="http://schemas.microsoft.com/office/drawing/2014/main" id="{28B7D71B-349D-49FA-A27E-E51ACD76EAB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513" y="0"/>
            <a:ext cx="3900487" cy="6423025"/>
          </a:xfrm>
        </p:spPr>
      </p:pic>
    </p:spTree>
    <p:extLst>
      <p:ext uri="{BB962C8B-B14F-4D97-AF65-F5344CB8AC3E}">
        <p14:creationId xmlns:p14="http://schemas.microsoft.com/office/powerpoint/2010/main" val="2597223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6D525-2017-4343-B031-BE134290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vision</a:t>
            </a:r>
            <a:endParaRPr lang="de-DE" dirty="0"/>
          </a:p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79DF75D-FAF8-495C-BA3A-FF80E8EEC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Mission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3545C8-8FC4-41A2-B9E5-434B65FF3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95" y="1484313"/>
            <a:ext cx="5145089" cy="43211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We shape </a:t>
            </a:r>
            <a:r>
              <a:rPr lang="de-DE" dirty="0"/>
              <a:t>a sustainable future with practice-oriented and solution-oriented science.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B35C2E4-8B41-45FF-9DC0-30F2975031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5717" y="1484313"/>
            <a:ext cx="5145088" cy="43211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We study, teach and conduct </a:t>
            </a:r>
            <a:r>
              <a:rPr lang="de-DE" dirty="0"/>
              <a:t>application-oriented, true-to-life and interdisciplinary research in close cooperation with business and society.</a:t>
            </a:r>
          </a:p>
          <a:p>
            <a:pPr marL="0" indent="0">
              <a:buNone/>
            </a:pPr>
            <a:r>
              <a:rPr lang="de-DE" dirty="0"/>
              <a:t>We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reliable and </a:t>
            </a:r>
            <a:r>
              <a:rPr lang="de-DE" dirty="0" err="1"/>
              <a:t>constructive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,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shapes</a:t>
            </a:r>
            <a:r>
              <a:rPr lang="de-DE" dirty="0"/>
              <a:t> the social, cultural, economic and technical change in the Central German metropolitan region and is a driving </a:t>
            </a:r>
            <a:r>
              <a:rPr lang="de-DE" dirty="0" err="1"/>
              <a:t>force</a:t>
            </a:r>
            <a:r>
              <a:rPr lang="de-DE" dirty="0"/>
              <a:t> </a:t>
            </a:r>
            <a:r>
              <a:rPr lang="de-DE" dirty="0" err="1"/>
              <a:t>behind</a:t>
            </a:r>
            <a:r>
              <a:rPr lang="de-DE" dirty="0"/>
              <a:t> international development.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DEC7C3E-51B5-4D05-A787-7111DD229D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187" y="3500438"/>
            <a:ext cx="2475301" cy="205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628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9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6D525-2017-4343-B031-BE134290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1195" y="624683"/>
            <a:ext cx="5149850" cy="427830"/>
          </a:xfrm>
        </p:spPr>
        <p:txBody>
          <a:bodyPr/>
          <a:lstStyle/>
          <a:p>
            <a:r>
              <a:rPr lang="de-DE" dirty="0" err="1"/>
              <a:t>Our</a:t>
            </a:r>
            <a:r>
              <a:rPr lang="de-DE" dirty="0"/>
              <a:t> Philosophy</a:t>
            </a:r>
          </a:p>
          <a:p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3545C8-8FC4-41A2-B9E5-434B65FF3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95" y="1484313"/>
            <a:ext cx="5145089" cy="43211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On our green campus,</a:t>
            </a:r>
            <a:r>
              <a:rPr lang="de-DE" b="1" dirty="0"/>
              <a:t> we </a:t>
            </a:r>
            <a:r>
              <a:rPr lang="de-DE" b="1" dirty="0" err="1"/>
              <a:t>offer</a:t>
            </a:r>
            <a:r>
              <a:rPr lang="de-DE" b="1" dirty="0"/>
              <a:t> </a:t>
            </a:r>
            <a:r>
              <a:rPr lang="de-DE" dirty="0"/>
              <a:t>a </a:t>
            </a:r>
            <a:r>
              <a:rPr lang="de-DE" dirty="0" err="1"/>
              <a:t>dynamic</a:t>
            </a:r>
            <a:r>
              <a:rPr lang="de-DE" dirty="0"/>
              <a:t> </a:t>
            </a:r>
            <a:r>
              <a:rPr lang="de-DE" dirty="0" err="1"/>
              <a:t>academic</a:t>
            </a:r>
            <a:r>
              <a:rPr lang="de-DE" dirty="0"/>
              <a:t> </a:t>
            </a:r>
            <a:r>
              <a:rPr lang="de-DE" dirty="0" err="1"/>
              <a:t>community</a:t>
            </a:r>
            <a:r>
              <a:rPr lang="de-DE" dirty="0"/>
              <a:t>,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trust</a:t>
            </a:r>
            <a:r>
              <a:rPr lang="de-DE" dirty="0"/>
              <a:t>, in which competence, personality and personal responsibility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develop</a:t>
            </a:r>
            <a:r>
              <a:rPr lang="de-DE" dirty="0"/>
              <a:t> and </a:t>
            </a:r>
            <a:r>
              <a:rPr lang="de-DE" dirty="0" err="1"/>
              <a:t>thrive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b="1" dirty="0" err="1"/>
              <a:t>We</a:t>
            </a:r>
            <a:r>
              <a:rPr lang="de-DE" b="1" dirty="0"/>
              <a:t> </a:t>
            </a:r>
            <a:r>
              <a:rPr lang="de-DE" b="1" dirty="0" err="1"/>
              <a:t>communicate</a:t>
            </a:r>
            <a:r>
              <a:rPr lang="de-DE" b="1" dirty="0"/>
              <a:t> </a:t>
            </a:r>
            <a:r>
              <a:rPr lang="de-DE" dirty="0"/>
              <a:t>at eye </a:t>
            </a:r>
            <a:r>
              <a:rPr lang="de-DE" dirty="0" err="1"/>
              <a:t>level</a:t>
            </a:r>
            <a:r>
              <a:rPr lang="de-DE" dirty="0"/>
              <a:t> and </a:t>
            </a:r>
            <a:r>
              <a:rPr lang="de-DE" dirty="0" err="1"/>
              <a:t>encourage</a:t>
            </a:r>
            <a:r>
              <a:rPr lang="de-DE" dirty="0"/>
              <a:t> appreciative and fair cooperation.</a:t>
            </a:r>
          </a:p>
          <a:p>
            <a:pPr marL="0" indent="0">
              <a:buNone/>
            </a:pPr>
            <a:r>
              <a:rPr lang="de-DE" b="1" dirty="0"/>
              <a:t>We live </a:t>
            </a:r>
            <a:r>
              <a:rPr lang="de-DE" dirty="0"/>
              <a:t>in a</a:t>
            </a:r>
            <a:r>
              <a:rPr lang="de-DE" b="1" dirty="0"/>
              <a:t> </a:t>
            </a:r>
            <a:r>
              <a:rPr lang="de-DE" dirty="0" err="1"/>
              <a:t>family-friendly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, </a:t>
            </a:r>
            <a:r>
              <a:rPr lang="de-DE" dirty="0" err="1"/>
              <a:t>encouraging</a:t>
            </a:r>
            <a:r>
              <a:rPr lang="de-DE" dirty="0"/>
              <a:t> </a:t>
            </a:r>
            <a:r>
              <a:rPr lang="de-DE" dirty="0" err="1"/>
              <a:t>equal</a:t>
            </a:r>
            <a:r>
              <a:rPr lang="de-DE" dirty="0"/>
              <a:t> </a:t>
            </a:r>
            <a:r>
              <a:rPr lang="de-DE" dirty="0" err="1"/>
              <a:t>opportunity</a:t>
            </a:r>
            <a:r>
              <a:rPr lang="de-DE" dirty="0"/>
              <a:t> and gender sensitivity.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9D2744-49D5-4F26-95D4-2CBF3B95B5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3338" y="4741545"/>
            <a:ext cx="5149850" cy="1063943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>
                <a:solidFill>
                  <a:srgbClr val="003C64"/>
                </a:solidFill>
              </a:rPr>
              <a:t>We </a:t>
            </a:r>
            <a:r>
              <a:rPr lang="de-DE" sz="2400" b="1" dirty="0" err="1">
                <a:solidFill>
                  <a:srgbClr val="003C64"/>
                </a:solidFill>
              </a:rPr>
              <a:t>are</a:t>
            </a:r>
            <a:r>
              <a:rPr lang="de-DE" sz="2400" b="1" dirty="0">
                <a:solidFill>
                  <a:srgbClr val="003C64"/>
                </a:solidFill>
              </a:rPr>
              <a:t> – </a:t>
            </a:r>
            <a:br>
              <a:rPr lang="de-DE" sz="2400" b="1" dirty="0">
                <a:solidFill>
                  <a:srgbClr val="003C64"/>
                </a:solidFill>
              </a:rPr>
            </a:br>
            <a:r>
              <a:rPr lang="de-DE" sz="2400" b="1" dirty="0">
                <a:solidFill>
                  <a:srgbClr val="003C64"/>
                </a:solidFill>
              </a:rPr>
              <a:t>Merseburg University of Applied Sciences !</a:t>
            </a:r>
          </a:p>
        </p:txBody>
      </p:sp>
      <p:pic>
        <p:nvPicPr>
          <p:cNvPr id="9" name="Grafik 8" descr="Ein Bild, das Gras, Baum enthält.&#10;&#10;Automatisch generierte Beschreibung">
            <a:extLst>
              <a:ext uri="{FF2B5EF4-FFF2-40B4-BE49-F238E27FC236}">
                <a16:creationId xmlns:a16="http://schemas.microsoft.com/office/drawing/2014/main" id="{C7B37C27-EF2F-4190-8D7C-6D0A98601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338" y="1484313"/>
            <a:ext cx="5145090" cy="287575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A146CB8-24C2-4769-A13F-6BAB7EE0BBD7}"/>
              </a:ext>
            </a:extLst>
          </p:cNvPr>
          <p:cNvSpPr/>
          <p:nvPr/>
        </p:nvSpPr>
        <p:spPr>
          <a:xfrm>
            <a:off x="6383338" y="1484313"/>
            <a:ext cx="360000" cy="360000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585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3545C8-8FC4-41A2-B9E5-434B65FF3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1195" y="1484313"/>
            <a:ext cx="5145089" cy="4321175"/>
          </a:xfrm>
        </p:spPr>
        <p:txBody>
          <a:bodyPr/>
          <a:lstStyle/>
          <a:p>
            <a:r>
              <a:rPr lang="de-DE" dirty="0"/>
              <a:t>Campus </a:t>
            </a:r>
            <a:r>
              <a:rPr lang="de-DE" dirty="0" err="1"/>
              <a:t>university</a:t>
            </a:r>
            <a:r>
              <a:rPr lang="de-DE" dirty="0"/>
              <a:t> with short distances</a:t>
            </a:r>
          </a:p>
          <a:p>
            <a:pPr lvl="0"/>
            <a:r>
              <a:rPr lang="de-DE" dirty="0"/>
              <a:t>Personal support during </a:t>
            </a:r>
            <a:r>
              <a:rPr lang="de-DE" dirty="0" err="1"/>
              <a:t>your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studies</a:t>
            </a:r>
            <a:r>
              <a:rPr lang="de-DE" dirty="0"/>
              <a:t> –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enrolment</a:t>
            </a:r>
            <a:r>
              <a:rPr lang="de-DE" dirty="0"/>
              <a:t> to the start of your professional life</a:t>
            </a:r>
          </a:p>
          <a:p>
            <a:pPr lvl="0"/>
            <a:r>
              <a:rPr lang="de-DE" dirty="0"/>
              <a:t>Family-friendly university</a:t>
            </a:r>
          </a:p>
          <a:p>
            <a:r>
              <a:rPr lang="de-DE" dirty="0"/>
              <a:t>Practical relevance and close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partners</a:t>
            </a:r>
            <a:r>
              <a:rPr lang="de-DE" dirty="0"/>
              <a:t> from the region</a:t>
            </a:r>
          </a:p>
          <a:p>
            <a:r>
              <a:rPr lang="de-DE" dirty="0"/>
              <a:t>Laboratory </a:t>
            </a:r>
            <a:r>
              <a:rPr lang="de-DE" dirty="0" err="1"/>
              <a:t>equipment</a:t>
            </a:r>
            <a:r>
              <a:rPr lang="de-DE" dirty="0"/>
              <a:t> on the </a:t>
            </a:r>
            <a:r>
              <a:rPr lang="de-DE" dirty="0" err="1"/>
              <a:t>highest</a:t>
            </a:r>
            <a:r>
              <a:rPr lang="de-DE" dirty="0"/>
              <a:t> possible </a:t>
            </a:r>
            <a:r>
              <a:rPr lang="de-DE" dirty="0" err="1"/>
              <a:t>technical</a:t>
            </a:r>
            <a:r>
              <a:rPr lang="de-DE" dirty="0"/>
              <a:t> level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B3CA1F5-6D93-4628-97F1-BF37BE3CE0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5717" y="1484313"/>
            <a:ext cx="5145088" cy="4321175"/>
          </a:xfrm>
        </p:spPr>
        <p:txBody>
          <a:bodyPr/>
          <a:lstStyle/>
          <a:p>
            <a:r>
              <a:rPr lang="de-DE" dirty="0"/>
              <a:t>Excellent research in specialist and interdisciplinary fields</a:t>
            </a:r>
          </a:p>
          <a:p>
            <a:r>
              <a:rPr lang="de-DE" dirty="0"/>
              <a:t>Promotion of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of the region with partners from politics, business, administration and culture</a:t>
            </a:r>
          </a:p>
          <a:p>
            <a:r>
              <a:rPr lang="de-DE" dirty="0" err="1"/>
              <a:t>Addressing</a:t>
            </a:r>
            <a:r>
              <a:rPr lang="de-DE" dirty="0"/>
              <a:t> economic, social and environmental challenges</a:t>
            </a:r>
          </a:p>
          <a:p>
            <a:r>
              <a:rPr lang="de-DE" dirty="0"/>
              <a:t>Know-how </a:t>
            </a:r>
            <a:r>
              <a:rPr lang="de-DE" dirty="0" err="1"/>
              <a:t>from</a:t>
            </a:r>
            <a:r>
              <a:rPr lang="de-DE" dirty="0"/>
              <a:t> applied research with </a:t>
            </a:r>
            <a:r>
              <a:rPr lang="de-DE" dirty="0" err="1"/>
              <a:t>technology</a:t>
            </a:r>
            <a:r>
              <a:rPr lang="de-DE" dirty="0"/>
              <a:t> </a:t>
            </a:r>
            <a:r>
              <a:rPr lang="de-DE" dirty="0" err="1"/>
              <a:t>transfer</a:t>
            </a:r>
            <a:r>
              <a:rPr lang="de-DE" dirty="0"/>
              <a:t>, </a:t>
            </a:r>
            <a:r>
              <a:rPr lang="de-DE" dirty="0" err="1"/>
              <a:t>leads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direct</a:t>
            </a:r>
            <a:r>
              <a:rPr lang="de-DE" dirty="0"/>
              <a:t> </a:t>
            </a:r>
            <a:r>
              <a:rPr lang="de-DE" dirty="0" err="1"/>
              <a:t>practical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r>
              <a:rPr lang="de-DE" dirty="0"/>
              <a:t> in </a:t>
            </a:r>
            <a:r>
              <a:rPr lang="de-DE" dirty="0" err="1"/>
              <a:t>practice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6D525-2017-4343-B031-BE134290BC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Merseburg University of Applied Sciences stands </a:t>
            </a:r>
            <a:r>
              <a:rPr lang="de-DE" dirty="0" err="1"/>
              <a:t>for</a:t>
            </a:r>
            <a:r>
              <a:rPr lang="de-DE" dirty="0"/>
              <a:t>: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3950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731081-4F72-49E5-8692-68113E232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Campus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87C2FD7E-DECB-4C35-9C8D-D4A8A3FD6A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93895" y="1484313"/>
            <a:ext cx="3239294" cy="4321175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DE" dirty="0"/>
              <a:t>In a </a:t>
            </a:r>
            <a:r>
              <a:rPr lang="de-DE" dirty="0" err="1"/>
              <a:t>central</a:t>
            </a:r>
            <a:r>
              <a:rPr lang="de-DE" dirty="0"/>
              <a:t> </a:t>
            </a:r>
            <a:r>
              <a:rPr lang="de-DE" dirty="0" err="1"/>
              <a:t>position</a:t>
            </a:r>
            <a:r>
              <a:rPr lang="de-DE" dirty="0"/>
              <a:t> on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green</a:t>
            </a:r>
            <a:r>
              <a:rPr lang="de-DE" dirty="0"/>
              <a:t> campus, Merse-burg University of Applied Sciences </a:t>
            </a:r>
            <a:r>
              <a:rPr lang="de-DE" dirty="0" err="1"/>
              <a:t>offers</a:t>
            </a:r>
            <a:r>
              <a:rPr lang="de-DE" dirty="0"/>
              <a:t> </a:t>
            </a:r>
            <a:r>
              <a:rPr lang="de-DE" dirty="0" err="1"/>
              <a:t>everything</a:t>
            </a:r>
            <a:r>
              <a:rPr lang="de-DE" dirty="0"/>
              <a:t> necessary for a successful and </a:t>
            </a:r>
            <a:r>
              <a:rPr lang="de-DE" dirty="0" err="1"/>
              <a:t>worth-while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of </a:t>
            </a:r>
            <a:r>
              <a:rPr lang="de-DE" dirty="0" err="1"/>
              <a:t>study</a:t>
            </a:r>
            <a:r>
              <a:rPr lang="de-DE" dirty="0"/>
              <a:t>: lecture halls, seminar rooms, laboratories and workshops, a </a:t>
            </a:r>
            <a:r>
              <a:rPr lang="de-DE" dirty="0" err="1"/>
              <a:t>library</a:t>
            </a:r>
            <a:r>
              <a:rPr lang="de-DE" dirty="0"/>
              <a:t>, a </a:t>
            </a:r>
            <a:r>
              <a:rPr lang="de-DE" dirty="0" err="1"/>
              <a:t>cafeteria</a:t>
            </a:r>
            <a:r>
              <a:rPr lang="de-DE" dirty="0"/>
              <a:t>, dormitories, sports facilities, </a:t>
            </a:r>
            <a:r>
              <a:rPr lang="de-DE" dirty="0" err="1"/>
              <a:t>student</a:t>
            </a:r>
            <a:r>
              <a:rPr lang="de-DE" dirty="0"/>
              <a:t> initiatives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i="1" dirty="0"/>
              <a:t>CampusKids</a:t>
            </a:r>
            <a:r>
              <a:rPr lang="de-DE" dirty="0"/>
              <a:t> </a:t>
            </a:r>
            <a:r>
              <a:rPr lang="de-DE" dirty="0" err="1"/>
              <a:t>daycare</a:t>
            </a:r>
            <a:r>
              <a:rPr lang="de-DE" dirty="0"/>
              <a:t> centre.</a:t>
            </a:r>
          </a:p>
        </p:txBody>
      </p:sp>
      <p:pic>
        <p:nvPicPr>
          <p:cNvPr id="5" name="Bildplatzhalter 3">
            <a:extLst>
              <a:ext uri="{FF2B5EF4-FFF2-40B4-BE49-F238E27FC236}">
                <a16:creationId xmlns:a16="http://schemas.microsoft.com/office/drawing/2014/main" id="{7D0D661A-1B62-A438-FC66-55AFE052E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716838" cy="642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4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0FD5B45-0AA9-B7AF-DD63-1C4A43227D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>
          <a:xfrm>
            <a:off x="658813" y="620714"/>
            <a:ext cx="7058025" cy="4977830"/>
          </a:xfrm>
          <a:prstGeom prst="rect">
            <a:avLst/>
          </a:prstGeom>
        </p:spPr>
      </p:pic>
      <p:sp>
        <p:nvSpPr>
          <p:cNvPr id="6" name="Textplatzhalter 1">
            <a:extLst>
              <a:ext uri="{FF2B5EF4-FFF2-40B4-BE49-F238E27FC236}">
                <a16:creationId xmlns:a16="http://schemas.microsoft.com/office/drawing/2014/main" id="{1D95CA62-8686-D5AA-CFFF-E24E53ED7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91513" y="620714"/>
            <a:ext cx="3239294" cy="89058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Campus Plan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B1D98E52-5EE9-779F-A548-5818580D90E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93892" y="1484313"/>
            <a:ext cx="3898108" cy="4380706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</a:pPr>
            <a:r>
              <a:rPr lang="de-DE" sz="1700" dirty="0" err="1"/>
              <a:t>Everything</a:t>
            </a:r>
            <a:r>
              <a:rPr lang="de-DE" sz="1700" dirty="0"/>
              <a:t> 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located</a:t>
            </a:r>
            <a:r>
              <a:rPr lang="de-DE" sz="1700" dirty="0"/>
              <a:t> on </a:t>
            </a:r>
            <a:br>
              <a:rPr lang="de-DE" sz="1700" dirty="0"/>
            </a:br>
            <a:r>
              <a:rPr lang="de-DE" sz="1700" dirty="0" err="1"/>
              <a:t>the</a:t>
            </a:r>
            <a:r>
              <a:rPr lang="de-DE" sz="1700" dirty="0"/>
              <a:t> Campus: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 err="1">
                <a:solidFill>
                  <a:sysClr val="windowText" lastClr="000000"/>
                </a:solidFill>
              </a:rPr>
              <a:t>Lecture</a:t>
            </a:r>
            <a:r>
              <a:rPr lang="de-DE" sz="1700" dirty="0">
                <a:solidFill>
                  <a:sysClr val="windowText" lastClr="000000"/>
                </a:solidFill>
              </a:rPr>
              <a:t> Halls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Seminar Rooms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Laboratories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Workshops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The Library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The </a:t>
            </a:r>
            <a:r>
              <a:rPr lang="de-DE" sz="1700" i="1" dirty="0">
                <a:solidFill>
                  <a:sysClr val="windowText" lastClr="000000"/>
                </a:solidFill>
              </a:rPr>
              <a:t>Reading Garden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The </a:t>
            </a:r>
            <a:r>
              <a:rPr lang="de-DE" sz="1700" dirty="0" err="1">
                <a:solidFill>
                  <a:sysClr val="windowText" lastClr="000000"/>
                </a:solidFill>
              </a:rPr>
              <a:t>Canteen</a:t>
            </a:r>
            <a:r>
              <a:rPr lang="de-DE" sz="1700" dirty="0">
                <a:solidFill>
                  <a:sysClr val="windowText" lastClr="000000"/>
                </a:solidFill>
              </a:rPr>
              <a:t> and </a:t>
            </a:r>
            <a:r>
              <a:rPr lang="de-DE" sz="1700" i="1" dirty="0" err="1">
                <a:solidFill>
                  <a:sysClr val="windowText" lastClr="000000"/>
                </a:solidFill>
              </a:rPr>
              <a:t>Cafébar</a:t>
            </a:r>
            <a:endParaRPr lang="de-DE" sz="1700" i="1" dirty="0">
              <a:solidFill>
                <a:sysClr val="windowText" lastClr="000000"/>
              </a:solidFill>
            </a:endParaRP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 err="1">
                <a:solidFill>
                  <a:sysClr val="windowText" lastClr="000000"/>
                </a:solidFill>
              </a:rPr>
              <a:t>Dormitories</a:t>
            </a:r>
            <a:endParaRPr lang="de-DE" sz="1700" dirty="0">
              <a:solidFill>
                <a:sysClr val="windowText" lastClr="000000"/>
              </a:solidFill>
            </a:endParaRP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Sports </a:t>
            </a:r>
            <a:r>
              <a:rPr lang="de-DE" sz="1700" dirty="0" err="1">
                <a:solidFill>
                  <a:sysClr val="windowText" lastClr="000000"/>
                </a:solidFill>
              </a:rPr>
              <a:t>Facilities</a:t>
            </a:r>
            <a:endParaRPr lang="de-DE" sz="1700" dirty="0">
              <a:solidFill>
                <a:sysClr val="windowText" lastClr="000000"/>
              </a:solidFill>
            </a:endParaRP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Student Club </a:t>
            </a:r>
            <a:r>
              <a:rPr lang="de-DE" sz="1700" i="1" dirty="0" err="1">
                <a:solidFill>
                  <a:sysClr val="windowText" lastClr="000000"/>
                </a:solidFill>
              </a:rPr>
              <a:t>Wärmi</a:t>
            </a:r>
            <a:endParaRPr lang="de-DE" sz="1700" i="1" dirty="0">
              <a:solidFill>
                <a:sysClr val="windowText" lastClr="000000"/>
              </a:solidFill>
            </a:endParaRP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i="1" dirty="0">
                <a:solidFill>
                  <a:sysClr val="windowText" lastClr="000000"/>
                </a:solidFill>
              </a:rPr>
              <a:t>CampusKids</a:t>
            </a:r>
            <a:r>
              <a:rPr lang="de-DE" sz="1700" dirty="0">
                <a:solidFill>
                  <a:sysClr val="windowText" lastClr="000000"/>
                </a:solidFill>
              </a:rPr>
              <a:t> Kindergarten</a:t>
            </a:r>
          </a:p>
          <a:p>
            <a:pPr lvl="0">
              <a:lnSpc>
                <a:spcPct val="85000"/>
              </a:lnSpc>
              <a:spcAft>
                <a:spcPts val="600"/>
              </a:spcAft>
            </a:pPr>
            <a:r>
              <a:rPr lang="de-DE" sz="1700" dirty="0">
                <a:solidFill>
                  <a:sysClr val="windowText" lastClr="000000"/>
                </a:solidFill>
              </a:rPr>
              <a:t>The Campus </a:t>
            </a:r>
            <a:r>
              <a:rPr lang="de-DE" sz="1700" dirty="0" err="1">
                <a:solidFill>
                  <a:sysClr val="windowText" lastClr="000000"/>
                </a:solidFill>
              </a:rPr>
              <a:t>Theatre</a:t>
            </a:r>
            <a:r>
              <a:rPr lang="de-DE" sz="1700" dirty="0">
                <a:solidFill>
                  <a:sysClr val="windowText" lastClr="000000"/>
                </a:solidFill>
              </a:rPr>
              <a:t> (</a:t>
            </a:r>
            <a:r>
              <a:rPr lang="de-DE" sz="1700" dirty="0" err="1">
                <a:solidFill>
                  <a:sysClr val="windowText" lastClr="000000"/>
                </a:solidFill>
              </a:rPr>
              <a:t>TaC</a:t>
            </a:r>
            <a:r>
              <a:rPr lang="de-DE" sz="1700" dirty="0">
                <a:solidFill>
                  <a:sysClr val="windowText" lastClr="000000"/>
                </a:solidFill>
              </a:rPr>
              <a:t>)</a:t>
            </a: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indent="0">
              <a:lnSpc>
                <a:spcPct val="85000"/>
              </a:lnSpc>
              <a:buNone/>
            </a:pPr>
            <a:endParaRPr lang="de-DE" sz="1700" dirty="0"/>
          </a:p>
        </p:txBody>
      </p:sp>
      <p:sp>
        <p:nvSpPr>
          <p:cNvPr id="8" name="Rechteck 7">
            <a:hlinkClick r:id="rId3"/>
            <a:extLst>
              <a:ext uri="{FF2B5EF4-FFF2-40B4-BE49-F238E27FC236}">
                <a16:creationId xmlns:a16="http://schemas.microsoft.com/office/drawing/2014/main" id="{E707B331-17F1-FD5D-441B-263EC5A9A7AA}"/>
              </a:ext>
            </a:extLst>
          </p:cNvPr>
          <p:cNvSpPr/>
          <p:nvPr/>
        </p:nvSpPr>
        <p:spPr>
          <a:xfrm>
            <a:off x="8293892" y="620713"/>
            <a:ext cx="2569907" cy="474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098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879BA48-626C-280C-6AD3-21DFDB8B0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7973" y="0"/>
            <a:ext cx="9073270" cy="64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7988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Inhalte nur Text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4"/>
      </a:accent1>
      <a:accent2>
        <a:srgbClr val="0082C8"/>
      </a:accent2>
      <a:accent3>
        <a:srgbClr val="D71419"/>
      </a:accent3>
      <a:accent4>
        <a:srgbClr val="009B82"/>
      </a:accent4>
      <a:accent5>
        <a:srgbClr val="96C31E"/>
      </a:accent5>
      <a:accent6>
        <a:srgbClr val="F5A0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Inhalte mit Bildern">
  <a:themeElements>
    <a:clrScheme name="Benutzerdefinier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4"/>
      </a:accent1>
      <a:accent2>
        <a:srgbClr val="0082C8"/>
      </a:accent2>
      <a:accent3>
        <a:srgbClr val="D71419"/>
      </a:accent3>
      <a:accent4>
        <a:srgbClr val="009B82"/>
      </a:accent4>
      <a:accent5>
        <a:srgbClr val="96C31E"/>
      </a:accent5>
      <a:accent6>
        <a:srgbClr val="F5A02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verzeichn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halte mit Bil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nhalte nu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foli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Inhalte mit Bilde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Inhalte nu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Inhalte nur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lnSpc>
            <a:spcPts val="3840"/>
          </a:lnSpc>
          <a:defRPr sz="3200" b="1" dirty="0" smtClean="0">
            <a:latin typeface="Verdana" panose="020B0604030504040204" pitchFamily="34" charset="0"/>
            <a:ea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EE8CEBBF595C4E80856D3285456557" ma:contentTypeVersion="1" ma:contentTypeDescription="Ein neues Dokument erstellen." ma:contentTypeScope="" ma:versionID="79110541a2fcb25786616ac6928f2ab7">
  <xsd:schema xmlns:xsd="http://www.w3.org/2001/XMLSchema" xmlns:xs="http://www.w3.org/2001/XMLSchema" xmlns:p="http://schemas.microsoft.com/office/2006/metadata/properties" xmlns:ns2="0d511642-3256-47f4-bbad-d0dee0a151d9" targetNamespace="http://schemas.microsoft.com/office/2006/metadata/properties" ma:root="true" ma:fieldsID="d3879bccc8363806210f1a776f92c2df" ns2:_="">
    <xsd:import namespace="0d511642-3256-47f4-bbad-d0dee0a151d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11642-3256-47f4-bbad-d0dee0a151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214571-6990-48F7-B1E3-9ECFFF8758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CA01BD-641A-4112-A16B-A56D0562182B}">
  <ds:schemaRefs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0d511642-3256-47f4-bbad-d0dee0a151d9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D1B8FC-47D3-4004-A3CA-4295183E5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11642-3256-47f4-bbad-d0dee0a151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2323</Words>
  <Application>Microsoft Office PowerPoint</Application>
  <PresentationFormat>Breitbild</PresentationFormat>
  <Paragraphs>274</Paragraphs>
  <Slides>40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40</vt:i4>
      </vt:variant>
    </vt:vector>
  </HeadingPairs>
  <TitlesOfParts>
    <vt:vector size="56" baseType="lpstr">
      <vt:lpstr>ＭＳ Ｐゴシック</vt:lpstr>
      <vt:lpstr>Arial</vt:lpstr>
      <vt:lpstr>Calibri</vt:lpstr>
      <vt:lpstr>Verdana</vt:lpstr>
      <vt:lpstr>Wingdings</vt:lpstr>
      <vt:lpstr>Titelfolien</vt:lpstr>
      <vt:lpstr>Inhaltsverzeichnis</vt:lpstr>
      <vt:lpstr>Inhalte mit Bildern</vt:lpstr>
      <vt:lpstr>Inhalte nur Text</vt:lpstr>
      <vt:lpstr>Abschlussfolie</vt:lpstr>
      <vt:lpstr>1_Inhalte mit Bildern</vt:lpstr>
      <vt:lpstr>1_Inhalte nur Text</vt:lpstr>
      <vt:lpstr>2_Inhalte nur Text</vt:lpstr>
      <vt:lpstr>1_Titelfolien</vt:lpstr>
      <vt:lpstr>3_Inhalte nur Text</vt:lpstr>
      <vt:lpstr>2_Inhalte mit Bildern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Hochschule Merseburg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Auspurg</dc:creator>
  <cp:lastModifiedBy>Christian Auspurg</cp:lastModifiedBy>
  <cp:revision>564</cp:revision>
  <dcterms:created xsi:type="dcterms:W3CDTF">2018-11-05T09:59:08Z</dcterms:created>
  <dcterms:modified xsi:type="dcterms:W3CDTF">2024-04-18T09:06:54Z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0x0101003DEE8CEBBF595C4E80856D3285456557</vt:lpwstr>
  </property>
</Properties>
</file>